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.xml" ContentType="application/vnd.openxmlformats-officedocument.presentationml.tags+xml"/>
  <Override PartName="/ppt/comments/comment1.xml" ContentType="application/vnd.openxmlformats-officedocument.presentationml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12903" r:id="rId4"/>
    <p:sldId id="257" r:id="rId5"/>
    <p:sldId id="12886" r:id="rId6"/>
    <p:sldId id="12890" r:id="rId7"/>
    <p:sldId id="12894" r:id="rId8"/>
    <p:sldId id="12882" r:id="rId9"/>
    <p:sldId id="12885" r:id="rId10"/>
    <p:sldId id="12904" r:id="rId11"/>
    <p:sldId id="12905" r:id="rId12"/>
    <p:sldId id="12906" r:id="rId13"/>
    <p:sldId id="12892" r:id="rId14"/>
    <p:sldId id="12899" r:id="rId15"/>
    <p:sldId id="12896" r:id="rId16"/>
    <p:sldId id="12884" r:id="rId17"/>
    <p:sldId id="12897" r:id="rId18"/>
    <p:sldId id="12887" r:id="rId19"/>
    <p:sldId id="12898" r:id="rId20"/>
    <p:sldId id="12889" r:id="rId21"/>
    <p:sldId id="12881" r:id="rId22"/>
    <p:sldId id="128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bbi alam" initials="ra" lastIdx="1" clrIdx="0">
    <p:extLst>
      <p:ext uri="{19B8F6BF-5375-455C-9EA6-DF929625EA0E}">
        <p15:presenceInfo xmlns:p15="http://schemas.microsoft.com/office/powerpoint/2012/main" userId="d9a29978d7ecd1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8" autoAdjust="0"/>
    <p:restoredTop sz="94728" autoAdjust="0"/>
  </p:normalViewPr>
  <p:slideViewPr>
    <p:cSldViewPr snapToGrid="0">
      <p:cViewPr varScale="1">
        <p:scale>
          <a:sx n="65" d="100"/>
          <a:sy n="65" d="100"/>
        </p:scale>
        <p:origin x="7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Reasons for Academic Struggles among students</a:t>
            </a:r>
          </a:p>
        </c:rich>
      </c:tx>
      <c:layout>
        <c:manualLayout>
          <c:xMode val="edge"/>
          <c:yMode val="edge"/>
          <c:x val="0.160567541988432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177090179764192E-2"/>
          <c:y val="0.1454881888204661"/>
          <c:w val="0.59915950472728263"/>
          <c:h val="0.854511811179533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Reasons for academic struggles among 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089-4AC3-A458-24A4A34B70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089-4AC3-A458-24A4A34B70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089-4AC3-A458-24A4A34B70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089-4AC3-A458-24A4A34B70B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Lack of engagement</c:v>
                </c:pt>
                <c:pt idx="1">
                  <c:v>Learning difficulties</c:v>
                </c:pt>
                <c:pt idx="2">
                  <c:v>Limited access to resources </c:v>
                </c:pt>
                <c:pt idx="3">
                  <c:v>Other factors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30</c:v>
                </c:pt>
                <c:pt idx="2">
                  <c:v>20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089-4AC3-A458-24A4A34B70B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Analytics</a:t>
            </a:r>
          </a:p>
        </c:rich>
      </c:tx>
      <c:layout>
        <c:manualLayout>
          <c:xMode val="edge"/>
          <c:yMode val="edge"/>
          <c:x val="0.33542741947125565"/>
          <c:y val="8.5227263194874829E-3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Accademics</c:v>
                </c:pt>
                <c:pt idx="1">
                  <c:v>Coding Skills</c:v>
                </c:pt>
                <c:pt idx="2">
                  <c:v>Fitness</c:v>
                </c:pt>
                <c:pt idx="3">
                  <c:v>Analiticals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B1-4396-9DCB-A3C7E6F6AC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Accademics</c:v>
                </c:pt>
                <c:pt idx="1">
                  <c:v>Coding Skills</c:v>
                </c:pt>
                <c:pt idx="2">
                  <c:v>Fitness</c:v>
                </c:pt>
                <c:pt idx="3">
                  <c:v>Analiticals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B1-4396-9DCB-A3C7E6F6AC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Accademics</c:v>
                </c:pt>
                <c:pt idx="1">
                  <c:v>Coding Skills</c:v>
                </c:pt>
                <c:pt idx="2">
                  <c:v>Fitness</c:v>
                </c:pt>
                <c:pt idx="3">
                  <c:v>Analiticals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B1-4396-9DCB-A3C7E6F6A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98421216"/>
        <c:axId val="398417688"/>
      </c:barChart>
      <c:catAx>
        <c:axId val="398421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417688"/>
        <c:crosses val="autoZero"/>
        <c:auto val="1"/>
        <c:lblAlgn val="ctr"/>
        <c:lblOffset val="100"/>
        <c:noMultiLvlLbl val="0"/>
      </c:catAx>
      <c:valAx>
        <c:axId val="398417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42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Chart Title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personal skill</c:v>
                </c:pt>
                <c:pt idx="1">
                  <c:v>coding skill</c:v>
                </c:pt>
                <c:pt idx="2">
                  <c:v>results</c:v>
                </c:pt>
                <c:pt idx="3">
                  <c:v>concentration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973-41B0-834B-F7A12AE1AA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personal skill</c:v>
                </c:pt>
                <c:pt idx="1">
                  <c:v>coding skill</c:v>
                </c:pt>
                <c:pt idx="2">
                  <c:v>results</c:v>
                </c:pt>
                <c:pt idx="3">
                  <c:v>concentration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973-41B0-834B-F7A12AE1AA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personal skill</c:v>
                </c:pt>
                <c:pt idx="1">
                  <c:v>coding skill</c:v>
                </c:pt>
                <c:pt idx="2">
                  <c:v>results</c:v>
                </c:pt>
                <c:pt idx="3">
                  <c:v>concentration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973-41B0-834B-F7A12AE1A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8415336"/>
        <c:axId val="296170552"/>
      </c:lineChart>
      <c:catAx>
        <c:axId val="398415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170552"/>
        <c:crosses val="autoZero"/>
        <c:auto val="1"/>
        <c:lblAlgn val="ctr"/>
        <c:lblOffset val="100"/>
        <c:noMultiLvlLbl val="0"/>
      </c:catAx>
      <c:valAx>
        <c:axId val="296170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415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Analytics</a:t>
            </a:r>
          </a:p>
        </c:rich>
      </c:tx>
      <c:layout>
        <c:manualLayout>
          <c:xMode val="edge"/>
          <c:yMode val="edge"/>
          <c:x val="0.33542741947125565"/>
          <c:y val="8.5227263194874829E-3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Accademics</c:v>
                </c:pt>
                <c:pt idx="1">
                  <c:v>Coding Skills</c:v>
                </c:pt>
                <c:pt idx="2">
                  <c:v>Fitness</c:v>
                </c:pt>
                <c:pt idx="3">
                  <c:v>Analiticals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9CF-4B13-A8AE-7299500F3E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Accademics</c:v>
                </c:pt>
                <c:pt idx="1">
                  <c:v>Coding Skills</c:v>
                </c:pt>
                <c:pt idx="2">
                  <c:v>Fitness</c:v>
                </c:pt>
                <c:pt idx="3">
                  <c:v>Analiticals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9CF-4B13-A8AE-7299500F3E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Accademics</c:v>
                </c:pt>
                <c:pt idx="1">
                  <c:v>Coding Skills</c:v>
                </c:pt>
                <c:pt idx="2">
                  <c:v>Fitness</c:v>
                </c:pt>
                <c:pt idx="3">
                  <c:v>Analiticals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9CF-4B13-A8AE-7299500F3E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6167416"/>
        <c:axId val="296167808"/>
      </c:barChart>
      <c:catAx>
        <c:axId val="296167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167808"/>
        <c:crosses val="autoZero"/>
        <c:auto val="1"/>
        <c:lblAlgn val="ctr"/>
        <c:lblOffset val="100"/>
        <c:noMultiLvlLbl val="0"/>
      </c:catAx>
      <c:valAx>
        <c:axId val="29616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167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Chart Title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personal skill</c:v>
                </c:pt>
                <c:pt idx="1">
                  <c:v>coding skill</c:v>
                </c:pt>
                <c:pt idx="2">
                  <c:v>results</c:v>
                </c:pt>
                <c:pt idx="3">
                  <c:v>concentration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8A3-43E6-A40F-00115E2688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personal skill</c:v>
                </c:pt>
                <c:pt idx="1">
                  <c:v>coding skill</c:v>
                </c:pt>
                <c:pt idx="2">
                  <c:v>results</c:v>
                </c:pt>
                <c:pt idx="3">
                  <c:v>concentration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8A3-43E6-A40F-00115E2688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personal skill</c:v>
                </c:pt>
                <c:pt idx="1">
                  <c:v>coding skill</c:v>
                </c:pt>
                <c:pt idx="2">
                  <c:v>results</c:v>
                </c:pt>
                <c:pt idx="3">
                  <c:v>concentration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8A3-43E6-A40F-00115E268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9355912"/>
        <c:axId val="339358264"/>
      </c:lineChart>
      <c:catAx>
        <c:axId val="339355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358264"/>
        <c:crosses val="autoZero"/>
        <c:auto val="1"/>
        <c:lblAlgn val="ctr"/>
        <c:lblOffset val="100"/>
        <c:noMultiLvlLbl val="0"/>
      </c:catAx>
      <c:valAx>
        <c:axId val="339358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355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575149283777619E-2"/>
          <c:y val="3.0833287081519403E-2"/>
          <c:w val="0.91042485071622237"/>
          <c:h val="0.581269976213827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Last Week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Code Force</c:v>
                </c:pt>
                <c:pt idx="1">
                  <c:v>Hacker Rank</c:v>
                </c:pt>
                <c:pt idx="2">
                  <c:v>Leed Code</c:v>
                </c:pt>
                <c:pt idx="3">
                  <c:v>Hacker Earth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F09-4367-BBA4-1D9B585C5D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Code Force</c:v>
                </c:pt>
                <c:pt idx="1">
                  <c:v>Hacker Rank</c:v>
                </c:pt>
                <c:pt idx="2">
                  <c:v>Leed Code</c:v>
                </c:pt>
                <c:pt idx="3">
                  <c:v>Hacker Earth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F09-4367-BBA4-1D9B585C5D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Code Force</c:v>
                </c:pt>
                <c:pt idx="1">
                  <c:v>Hacker Rank</c:v>
                </c:pt>
                <c:pt idx="2">
                  <c:v>Leed Code</c:v>
                </c:pt>
                <c:pt idx="3">
                  <c:v>Hacker Earth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F09-4367-BBA4-1D9B585C5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9356696"/>
        <c:axId val="339357088"/>
      </c:barChart>
      <c:catAx>
        <c:axId val="339356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357088"/>
        <c:crosses val="autoZero"/>
        <c:auto val="1"/>
        <c:lblAlgn val="ctr"/>
        <c:lblOffset val="100"/>
        <c:noMultiLvlLbl val="0"/>
      </c:catAx>
      <c:valAx>
        <c:axId val="339357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356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575149283777619E-2"/>
          <c:y val="3.0833287081519403E-2"/>
          <c:w val="0.91042485071622237"/>
          <c:h val="0.581269976213827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Last Week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OOP</c:v>
                </c:pt>
                <c:pt idx="1">
                  <c:v>Maths</c:v>
                </c:pt>
                <c:pt idx="2">
                  <c:v>Algebra</c:v>
                </c:pt>
                <c:pt idx="3">
                  <c:v>EE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6E-4454-9504-5854D2A12E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This Week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OOP</c:v>
                </c:pt>
                <c:pt idx="1">
                  <c:v>Maths</c:v>
                </c:pt>
                <c:pt idx="2">
                  <c:v>Algebra</c:v>
                </c:pt>
                <c:pt idx="3">
                  <c:v>EE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86E-4454-9504-5854D2A12E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OOP</c:v>
                </c:pt>
                <c:pt idx="1">
                  <c:v>Maths</c:v>
                </c:pt>
                <c:pt idx="2">
                  <c:v>Algebra</c:v>
                </c:pt>
                <c:pt idx="3">
                  <c:v>EE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86E-4454-9504-5854D2A12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3414328"/>
        <c:axId val="393413936"/>
      </c:barChart>
      <c:catAx>
        <c:axId val="393414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413936"/>
        <c:crosses val="autoZero"/>
        <c:auto val="1"/>
        <c:lblAlgn val="ctr"/>
        <c:lblOffset val="100"/>
        <c:noMultiLvlLbl val="0"/>
      </c:catAx>
      <c:valAx>
        <c:axId val="39341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414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300" b="1" dirty="0"/>
              <a:t>Time</a:t>
            </a:r>
            <a:r>
              <a:rPr lang="en-US" sz="2300" b="1" baseline="0" dirty="0"/>
              <a:t> saved after Integration of AI model</a:t>
            </a:r>
            <a:endParaRPr lang="en-US" sz="23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458538385826774E-2"/>
          <c:y val="0.12042205213939147"/>
          <c:w val="0.93635396161417328"/>
          <c:h val="0.754959107101432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Time Spent (hours per week)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Grading papers </c:v>
                </c:pt>
                <c:pt idx="1">
                  <c:v>Lesson planning </c:v>
                </c:pt>
                <c:pt idx="2">
                  <c:v>Attendance tracking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20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09-4A76-8F97-E839BB58DC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Spend after AI integration(hours per week)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Grading papers </c:v>
                </c:pt>
                <c:pt idx="1">
                  <c:v>Lesson planning </c:v>
                </c:pt>
                <c:pt idx="2">
                  <c:v>Attendance tracking 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F09-4A76-8F97-E839BB58D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736680"/>
        <c:axId val="406746480"/>
      </c:barChart>
      <c:catAx>
        <c:axId val="40673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746480"/>
        <c:crosses val="autoZero"/>
        <c:auto val="1"/>
        <c:lblAlgn val="ctr"/>
        <c:lblOffset val="100"/>
        <c:noMultiLvlLbl val="0"/>
      </c:catAx>
      <c:valAx>
        <c:axId val="40674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6736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3T10:56:35.874" idx="1">
    <p:pos x="8800" y="1812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7ABD1-CA4C-4CC7-887D-EEE77F8191B1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509B6-41CE-4492-BB53-F1501E4B385A}">
      <dgm:prSet phldrT="[Text]" phldr="1"/>
      <dgm:spPr/>
      <dgm:t>
        <a:bodyPr/>
        <a:lstStyle/>
        <a:p>
          <a:endParaRPr lang="en-US"/>
        </a:p>
      </dgm:t>
    </dgm:pt>
    <dgm:pt modelId="{A0F6B441-2813-4F16-B83B-3FAB6B912A12}" type="parTrans" cxnId="{7B60F0BD-8207-44BC-849E-8A88EFA81679}">
      <dgm:prSet/>
      <dgm:spPr/>
      <dgm:t>
        <a:bodyPr/>
        <a:lstStyle/>
        <a:p>
          <a:endParaRPr lang="en-US"/>
        </a:p>
      </dgm:t>
    </dgm:pt>
    <dgm:pt modelId="{8910E00F-21C0-408D-9B04-8E1DC9598F21}" type="sibTrans" cxnId="{7B60F0BD-8207-44BC-849E-8A88EFA81679}">
      <dgm:prSet/>
      <dgm:spPr/>
      <dgm:t>
        <a:bodyPr/>
        <a:lstStyle/>
        <a:p>
          <a:endParaRPr lang="en-US"/>
        </a:p>
      </dgm:t>
    </dgm:pt>
    <dgm:pt modelId="{D18EAC59-D0D5-46E3-9892-0AE39A4EF79E}">
      <dgm:prSet phldrT="[Text]" custT="1"/>
      <dgm:spPr/>
      <dgm:t>
        <a:bodyPr/>
        <a:lstStyle/>
        <a:p>
          <a:r>
            <a:rPr lang="en-US" sz="1900" dirty="0"/>
            <a:t>No Automation</a:t>
          </a:r>
        </a:p>
      </dgm:t>
    </dgm:pt>
    <dgm:pt modelId="{BDA49439-1B3F-4214-BF2C-640DD1C19345}" type="parTrans" cxnId="{3F1E573B-B356-4279-A856-789E13B61CE4}">
      <dgm:prSet/>
      <dgm:spPr/>
      <dgm:t>
        <a:bodyPr/>
        <a:lstStyle/>
        <a:p>
          <a:endParaRPr lang="en-US"/>
        </a:p>
      </dgm:t>
    </dgm:pt>
    <dgm:pt modelId="{2AFC8846-7D4D-4F1F-9BBC-3BCB0822F376}" type="sibTrans" cxnId="{3F1E573B-B356-4279-A856-789E13B61CE4}">
      <dgm:prSet/>
      <dgm:spPr/>
      <dgm:t>
        <a:bodyPr/>
        <a:lstStyle/>
        <a:p>
          <a:endParaRPr lang="en-US"/>
        </a:p>
      </dgm:t>
    </dgm:pt>
    <dgm:pt modelId="{62FE9864-7B59-4011-BEF3-62ACC69A60CE}">
      <dgm:prSet phldrT="[Text]" custT="1"/>
      <dgm:spPr/>
      <dgm:t>
        <a:bodyPr/>
        <a:lstStyle/>
        <a:p>
          <a:endParaRPr lang="en-US" sz="1900" dirty="0"/>
        </a:p>
        <a:p>
          <a:r>
            <a:rPr lang="en-US" sz="1900" dirty="0"/>
            <a:t>Not Personalized</a:t>
          </a:r>
        </a:p>
        <a:p>
          <a:endParaRPr lang="en-US" sz="1900" dirty="0"/>
        </a:p>
      </dgm:t>
    </dgm:pt>
    <dgm:pt modelId="{CABD7788-ADB8-4339-96F5-83A9B7A0E091}" type="parTrans" cxnId="{375489C9-8176-422C-84F0-00143A15AB9B}">
      <dgm:prSet/>
      <dgm:spPr/>
      <dgm:t>
        <a:bodyPr/>
        <a:lstStyle/>
        <a:p>
          <a:endParaRPr lang="en-US"/>
        </a:p>
      </dgm:t>
    </dgm:pt>
    <dgm:pt modelId="{73713617-FD2E-494B-B775-411876670C67}" type="sibTrans" cxnId="{375489C9-8176-422C-84F0-00143A15AB9B}">
      <dgm:prSet/>
      <dgm:spPr/>
      <dgm:t>
        <a:bodyPr/>
        <a:lstStyle/>
        <a:p>
          <a:endParaRPr lang="en-US"/>
        </a:p>
      </dgm:t>
    </dgm:pt>
    <dgm:pt modelId="{0935ED7D-9AC6-4965-8F46-4BFADD7A5C71}">
      <dgm:prSet phldrT="[Text]" custT="1"/>
      <dgm:spPr/>
      <dgm:t>
        <a:bodyPr/>
        <a:lstStyle/>
        <a:p>
          <a:r>
            <a:rPr lang="en-US" sz="1900" b="0" i="0" dirty="0"/>
            <a:t>Lack of Flexibility</a:t>
          </a:r>
          <a:endParaRPr lang="en-US" sz="1900" dirty="0"/>
        </a:p>
      </dgm:t>
    </dgm:pt>
    <dgm:pt modelId="{C30868B6-04F3-4217-803B-07E3B599D4AF}" type="parTrans" cxnId="{AE9D6BA4-3EEA-4EAC-B0B5-C28BBC8F165F}">
      <dgm:prSet/>
      <dgm:spPr/>
      <dgm:t>
        <a:bodyPr/>
        <a:lstStyle/>
        <a:p>
          <a:endParaRPr lang="en-US"/>
        </a:p>
      </dgm:t>
    </dgm:pt>
    <dgm:pt modelId="{28262CE6-08E7-46C9-85A3-CE07C0169824}" type="sibTrans" cxnId="{AE9D6BA4-3EEA-4EAC-B0B5-C28BBC8F165F}">
      <dgm:prSet/>
      <dgm:spPr/>
      <dgm:t>
        <a:bodyPr/>
        <a:lstStyle/>
        <a:p>
          <a:endParaRPr lang="en-US"/>
        </a:p>
      </dgm:t>
    </dgm:pt>
    <dgm:pt modelId="{F1759DB1-0CF8-4204-AE11-60A2EA5459B7}">
      <dgm:prSet phldrT="[Text]" custT="1"/>
      <dgm:spPr/>
      <dgm:t>
        <a:bodyPr/>
        <a:lstStyle/>
        <a:p>
          <a:r>
            <a:rPr lang="en-US" sz="1900" dirty="0"/>
            <a:t>Outdated Curriculum</a:t>
          </a:r>
        </a:p>
      </dgm:t>
    </dgm:pt>
    <dgm:pt modelId="{77E6D2AA-F5D9-4D81-8A75-2D2B13014C4D}" type="parTrans" cxnId="{7BB2A9F8-80EB-4D66-8328-AB1485F4328B}">
      <dgm:prSet/>
      <dgm:spPr/>
      <dgm:t>
        <a:bodyPr/>
        <a:lstStyle/>
        <a:p>
          <a:endParaRPr lang="en-US"/>
        </a:p>
      </dgm:t>
    </dgm:pt>
    <dgm:pt modelId="{7A8A380C-FD18-4AC2-8235-92C9B508DD8E}" type="sibTrans" cxnId="{7BB2A9F8-80EB-4D66-8328-AB1485F4328B}">
      <dgm:prSet/>
      <dgm:spPr/>
      <dgm:t>
        <a:bodyPr/>
        <a:lstStyle/>
        <a:p>
          <a:endParaRPr lang="en-US"/>
        </a:p>
      </dgm:t>
    </dgm:pt>
    <dgm:pt modelId="{24E94B5A-DC4F-4D83-9F9C-6EC1542282DD}" type="pres">
      <dgm:prSet presAssocID="{BE77ABD1-CA4C-4CC7-887D-EEE77F8191B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282480-EC3A-44D3-BBD3-D1B2B6FBA089}" type="pres">
      <dgm:prSet presAssocID="{8A6509B6-41CE-4492-BB53-F1501E4B385A}" presName="centerShape" presStyleLbl="node0" presStyleIdx="0" presStyleCnt="1"/>
      <dgm:spPr/>
      <dgm:t>
        <a:bodyPr/>
        <a:lstStyle/>
        <a:p>
          <a:endParaRPr lang="en-US"/>
        </a:p>
      </dgm:t>
    </dgm:pt>
    <dgm:pt modelId="{E3258274-7EB0-467D-974B-9BC1A1DDA39E}" type="pres">
      <dgm:prSet presAssocID="{BDA49439-1B3F-4214-BF2C-640DD1C19345}" presName="parTrans" presStyleLbl="sibTrans2D1" presStyleIdx="0" presStyleCnt="4" custScaleX="189669"/>
      <dgm:spPr/>
      <dgm:t>
        <a:bodyPr/>
        <a:lstStyle/>
        <a:p>
          <a:endParaRPr lang="en-US"/>
        </a:p>
      </dgm:t>
    </dgm:pt>
    <dgm:pt modelId="{85CCEB2E-7D04-4FD5-8E38-E26683599A56}" type="pres">
      <dgm:prSet presAssocID="{BDA49439-1B3F-4214-BF2C-640DD1C19345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604E5D0A-59D7-472B-8657-DED0DD71B03F}" type="pres">
      <dgm:prSet presAssocID="{D18EAC59-D0D5-46E3-9892-0AE39A4EF79E}" presName="node" presStyleLbl="node1" presStyleIdx="0" presStyleCnt="4" custScaleX="167953" custRadScaleRad="10115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29827-F708-448D-AA24-018E5B6D0F11}" type="pres">
      <dgm:prSet presAssocID="{CABD7788-ADB8-4339-96F5-83A9B7A0E091}" presName="parTrans" presStyleLbl="sibTrans2D1" presStyleIdx="1" presStyleCnt="4" custScaleX="184400"/>
      <dgm:spPr/>
      <dgm:t>
        <a:bodyPr/>
        <a:lstStyle/>
        <a:p>
          <a:endParaRPr lang="en-US"/>
        </a:p>
      </dgm:t>
    </dgm:pt>
    <dgm:pt modelId="{335FB2E9-3EF4-4089-98D8-C7650C7E5287}" type="pres">
      <dgm:prSet presAssocID="{CABD7788-ADB8-4339-96F5-83A9B7A0E091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5D062210-EE00-4FB7-ACC7-AF3DAD262FD0}" type="pres">
      <dgm:prSet presAssocID="{62FE9864-7B59-4011-BEF3-62ACC69A60CE}" presName="node" presStyleLbl="node1" presStyleIdx="1" presStyleCnt="4" custScaleX="167936" custScaleY="97643" custRadScaleRad="13109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9ECF8-2E6C-4567-A004-AC66267CCBED}" type="pres">
      <dgm:prSet presAssocID="{C30868B6-04F3-4217-803B-07E3B599D4AF}" presName="parTrans" presStyleLbl="sibTrans2D1" presStyleIdx="2" presStyleCnt="4" custScaleX="278574"/>
      <dgm:spPr/>
      <dgm:t>
        <a:bodyPr/>
        <a:lstStyle/>
        <a:p>
          <a:endParaRPr lang="en-US"/>
        </a:p>
      </dgm:t>
    </dgm:pt>
    <dgm:pt modelId="{1990BDEE-2E76-4995-899F-90E4D1291587}" type="pres">
      <dgm:prSet presAssocID="{C30868B6-04F3-4217-803B-07E3B599D4A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B3D04443-1F4A-4411-9749-55B6984C0849}" type="pres">
      <dgm:prSet presAssocID="{0935ED7D-9AC6-4965-8F46-4BFADD7A5C71}" presName="node" presStyleLbl="node1" presStyleIdx="2" presStyleCnt="4" custScaleX="1361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9B4855-05A3-42A4-A760-4C71C6FC45D1}" type="pres">
      <dgm:prSet presAssocID="{77E6D2AA-F5D9-4D81-8A75-2D2B13014C4D}" presName="parTrans" presStyleLbl="sibTrans2D1" presStyleIdx="3" presStyleCnt="4" custScaleX="196884"/>
      <dgm:spPr/>
      <dgm:t>
        <a:bodyPr/>
        <a:lstStyle/>
        <a:p>
          <a:endParaRPr lang="en-US"/>
        </a:p>
      </dgm:t>
    </dgm:pt>
    <dgm:pt modelId="{35FBA7FB-42D4-48A1-B790-0A3BA148534F}" type="pres">
      <dgm:prSet presAssocID="{77E6D2AA-F5D9-4D81-8A75-2D2B13014C4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2D2A32B-3832-4E54-9555-319D85539608}" type="pres">
      <dgm:prSet presAssocID="{F1759DB1-0CF8-4204-AE11-60A2EA5459B7}" presName="node" presStyleLbl="node1" presStyleIdx="3" presStyleCnt="4" custScaleX="185320" custScaleY="103299" custRadScaleRad="141702" custRadScaleInc="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D6BA4-3EEA-4EAC-B0B5-C28BBC8F165F}" srcId="{8A6509B6-41CE-4492-BB53-F1501E4B385A}" destId="{0935ED7D-9AC6-4965-8F46-4BFADD7A5C71}" srcOrd="2" destOrd="0" parTransId="{C30868B6-04F3-4217-803B-07E3B599D4AF}" sibTransId="{28262CE6-08E7-46C9-85A3-CE07C0169824}"/>
    <dgm:cxn modelId="{E19BE60A-44BF-4F3E-80F2-7F3367494430}" type="presOf" srcId="{77E6D2AA-F5D9-4D81-8A75-2D2B13014C4D}" destId="{539B4855-05A3-42A4-A760-4C71C6FC45D1}" srcOrd="0" destOrd="0" presId="urn:microsoft.com/office/officeart/2005/8/layout/radial5"/>
    <dgm:cxn modelId="{419BD11A-8119-452E-8441-6D08E9754FDA}" type="presOf" srcId="{BDA49439-1B3F-4214-BF2C-640DD1C19345}" destId="{E3258274-7EB0-467D-974B-9BC1A1DDA39E}" srcOrd="0" destOrd="0" presId="urn:microsoft.com/office/officeart/2005/8/layout/radial5"/>
    <dgm:cxn modelId="{C449E2BE-27B4-4287-8DA4-1CACE7B3F9F6}" type="presOf" srcId="{BE77ABD1-CA4C-4CC7-887D-EEE77F8191B1}" destId="{24E94B5A-DC4F-4D83-9F9C-6EC1542282DD}" srcOrd="0" destOrd="0" presId="urn:microsoft.com/office/officeart/2005/8/layout/radial5"/>
    <dgm:cxn modelId="{68A10DE2-CC43-4275-8212-124FF7DFEA7A}" type="presOf" srcId="{D18EAC59-D0D5-46E3-9892-0AE39A4EF79E}" destId="{604E5D0A-59D7-472B-8657-DED0DD71B03F}" srcOrd="0" destOrd="0" presId="urn:microsoft.com/office/officeart/2005/8/layout/radial5"/>
    <dgm:cxn modelId="{7B60F0BD-8207-44BC-849E-8A88EFA81679}" srcId="{BE77ABD1-CA4C-4CC7-887D-EEE77F8191B1}" destId="{8A6509B6-41CE-4492-BB53-F1501E4B385A}" srcOrd="0" destOrd="0" parTransId="{A0F6B441-2813-4F16-B83B-3FAB6B912A12}" sibTransId="{8910E00F-21C0-408D-9B04-8E1DC9598F21}"/>
    <dgm:cxn modelId="{BD792C60-4F86-43F2-9B46-1DA094FF7E93}" type="presOf" srcId="{8A6509B6-41CE-4492-BB53-F1501E4B385A}" destId="{4A282480-EC3A-44D3-BBD3-D1B2B6FBA089}" srcOrd="0" destOrd="0" presId="urn:microsoft.com/office/officeart/2005/8/layout/radial5"/>
    <dgm:cxn modelId="{889D20C1-95B9-444F-9394-E87CC4638036}" type="presOf" srcId="{F1759DB1-0CF8-4204-AE11-60A2EA5459B7}" destId="{82D2A32B-3832-4E54-9555-319D85539608}" srcOrd="0" destOrd="0" presId="urn:microsoft.com/office/officeart/2005/8/layout/radial5"/>
    <dgm:cxn modelId="{A72D0640-1186-4A20-A4D5-FFC6BDBCCD71}" type="presOf" srcId="{0935ED7D-9AC6-4965-8F46-4BFADD7A5C71}" destId="{B3D04443-1F4A-4411-9749-55B6984C0849}" srcOrd="0" destOrd="0" presId="urn:microsoft.com/office/officeart/2005/8/layout/radial5"/>
    <dgm:cxn modelId="{885111FE-080D-4285-9FF6-4FC67B7476B5}" type="presOf" srcId="{77E6D2AA-F5D9-4D81-8A75-2D2B13014C4D}" destId="{35FBA7FB-42D4-48A1-B790-0A3BA148534F}" srcOrd="1" destOrd="0" presId="urn:microsoft.com/office/officeart/2005/8/layout/radial5"/>
    <dgm:cxn modelId="{3F1E573B-B356-4279-A856-789E13B61CE4}" srcId="{8A6509B6-41CE-4492-BB53-F1501E4B385A}" destId="{D18EAC59-D0D5-46E3-9892-0AE39A4EF79E}" srcOrd="0" destOrd="0" parTransId="{BDA49439-1B3F-4214-BF2C-640DD1C19345}" sibTransId="{2AFC8846-7D4D-4F1F-9BBC-3BCB0822F376}"/>
    <dgm:cxn modelId="{F72DDA65-EAA7-4AEE-9A04-63D8934DE180}" type="presOf" srcId="{BDA49439-1B3F-4214-BF2C-640DD1C19345}" destId="{85CCEB2E-7D04-4FD5-8E38-E26683599A56}" srcOrd="1" destOrd="0" presId="urn:microsoft.com/office/officeart/2005/8/layout/radial5"/>
    <dgm:cxn modelId="{A6ECF8AE-4B8E-443F-99D1-B88D6B5C292C}" type="presOf" srcId="{C30868B6-04F3-4217-803B-07E3B599D4AF}" destId="{1990BDEE-2E76-4995-899F-90E4D1291587}" srcOrd="1" destOrd="0" presId="urn:microsoft.com/office/officeart/2005/8/layout/radial5"/>
    <dgm:cxn modelId="{7BB2A9F8-80EB-4D66-8328-AB1485F4328B}" srcId="{8A6509B6-41CE-4492-BB53-F1501E4B385A}" destId="{F1759DB1-0CF8-4204-AE11-60A2EA5459B7}" srcOrd="3" destOrd="0" parTransId="{77E6D2AA-F5D9-4D81-8A75-2D2B13014C4D}" sibTransId="{7A8A380C-FD18-4AC2-8235-92C9B508DD8E}"/>
    <dgm:cxn modelId="{B8BDAF70-B45F-4AD5-A728-DD3BB381802E}" type="presOf" srcId="{62FE9864-7B59-4011-BEF3-62ACC69A60CE}" destId="{5D062210-EE00-4FB7-ACC7-AF3DAD262FD0}" srcOrd="0" destOrd="0" presId="urn:microsoft.com/office/officeart/2005/8/layout/radial5"/>
    <dgm:cxn modelId="{375489C9-8176-422C-84F0-00143A15AB9B}" srcId="{8A6509B6-41CE-4492-BB53-F1501E4B385A}" destId="{62FE9864-7B59-4011-BEF3-62ACC69A60CE}" srcOrd="1" destOrd="0" parTransId="{CABD7788-ADB8-4339-96F5-83A9B7A0E091}" sibTransId="{73713617-FD2E-494B-B775-411876670C67}"/>
    <dgm:cxn modelId="{73FFD367-3E95-4F7A-A797-19F73F31D165}" type="presOf" srcId="{C30868B6-04F3-4217-803B-07E3B599D4AF}" destId="{F909ECF8-2E6C-4567-A004-AC66267CCBED}" srcOrd="0" destOrd="0" presId="urn:microsoft.com/office/officeart/2005/8/layout/radial5"/>
    <dgm:cxn modelId="{34F91AC7-78C5-41FA-9680-6F1481D59B06}" type="presOf" srcId="{CABD7788-ADB8-4339-96F5-83A9B7A0E091}" destId="{335FB2E9-3EF4-4089-98D8-C7650C7E5287}" srcOrd="1" destOrd="0" presId="urn:microsoft.com/office/officeart/2005/8/layout/radial5"/>
    <dgm:cxn modelId="{EC687167-373A-45ED-A789-54EF00D9B547}" type="presOf" srcId="{CABD7788-ADB8-4339-96F5-83A9B7A0E091}" destId="{A4229827-F708-448D-AA24-018E5B6D0F11}" srcOrd="0" destOrd="0" presId="urn:microsoft.com/office/officeart/2005/8/layout/radial5"/>
    <dgm:cxn modelId="{DC8EE303-E613-4F92-AA1A-A0876CC220C4}" type="presParOf" srcId="{24E94B5A-DC4F-4D83-9F9C-6EC1542282DD}" destId="{4A282480-EC3A-44D3-BBD3-D1B2B6FBA089}" srcOrd="0" destOrd="0" presId="urn:microsoft.com/office/officeart/2005/8/layout/radial5"/>
    <dgm:cxn modelId="{1A5037E3-95AB-4E35-877B-B7B026DA7CC7}" type="presParOf" srcId="{24E94B5A-DC4F-4D83-9F9C-6EC1542282DD}" destId="{E3258274-7EB0-467D-974B-9BC1A1DDA39E}" srcOrd="1" destOrd="0" presId="urn:microsoft.com/office/officeart/2005/8/layout/radial5"/>
    <dgm:cxn modelId="{8E015D44-3C49-437C-AC3F-02CAB1858852}" type="presParOf" srcId="{E3258274-7EB0-467D-974B-9BC1A1DDA39E}" destId="{85CCEB2E-7D04-4FD5-8E38-E26683599A56}" srcOrd="0" destOrd="0" presId="urn:microsoft.com/office/officeart/2005/8/layout/radial5"/>
    <dgm:cxn modelId="{FC6270E6-1EFE-4786-91CD-2C5AF8D9D468}" type="presParOf" srcId="{24E94B5A-DC4F-4D83-9F9C-6EC1542282DD}" destId="{604E5D0A-59D7-472B-8657-DED0DD71B03F}" srcOrd="2" destOrd="0" presId="urn:microsoft.com/office/officeart/2005/8/layout/radial5"/>
    <dgm:cxn modelId="{3F762F47-CB4E-42B9-8658-BD83EB643580}" type="presParOf" srcId="{24E94B5A-DC4F-4D83-9F9C-6EC1542282DD}" destId="{A4229827-F708-448D-AA24-018E5B6D0F11}" srcOrd="3" destOrd="0" presId="urn:microsoft.com/office/officeart/2005/8/layout/radial5"/>
    <dgm:cxn modelId="{47F54282-030A-493C-B78D-AA3EDFF9757B}" type="presParOf" srcId="{A4229827-F708-448D-AA24-018E5B6D0F11}" destId="{335FB2E9-3EF4-4089-98D8-C7650C7E5287}" srcOrd="0" destOrd="0" presId="urn:microsoft.com/office/officeart/2005/8/layout/radial5"/>
    <dgm:cxn modelId="{9735E2B0-06F0-491F-B980-E2ACB6236A90}" type="presParOf" srcId="{24E94B5A-DC4F-4D83-9F9C-6EC1542282DD}" destId="{5D062210-EE00-4FB7-ACC7-AF3DAD262FD0}" srcOrd="4" destOrd="0" presId="urn:microsoft.com/office/officeart/2005/8/layout/radial5"/>
    <dgm:cxn modelId="{A2407433-ADAF-4CF1-B70F-861B1F3078D7}" type="presParOf" srcId="{24E94B5A-DC4F-4D83-9F9C-6EC1542282DD}" destId="{F909ECF8-2E6C-4567-A004-AC66267CCBED}" srcOrd="5" destOrd="0" presId="urn:microsoft.com/office/officeart/2005/8/layout/radial5"/>
    <dgm:cxn modelId="{D8C33560-84D1-4AC6-97DB-E3D0FE5152D4}" type="presParOf" srcId="{F909ECF8-2E6C-4567-A004-AC66267CCBED}" destId="{1990BDEE-2E76-4995-899F-90E4D1291587}" srcOrd="0" destOrd="0" presId="urn:microsoft.com/office/officeart/2005/8/layout/radial5"/>
    <dgm:cxn modelId="{7E4EBE8B-D660-44FB-BD25-645F02F4A423}" type="presParOf" srcId="{24E94B5A-DC4F-4D83-9F9C-6EC1542282DD}" destId="{B3D04443-1F4A-4411-9749-55B6984C0849}" srcOrd="6" destOrd="0" presId="urn:microsoft.com/office/officeart/2005/8/layout/radial5"/>
    <dgm:cxn modelId="{82D5D254-4436-45D5-85D5-55FEEFCA284D}" type="presParOf" srcId="{24E94B5A-DC4F-4D83-9F9C-6EC1542282DD}" destId="{539B4855-05A3-42A4-A760-4C71C6FC45D1}" srcOrd="7" destOrd="0" presId="urn:microsoft.com/office/officeart/2005/8/layout/radial5"/>
    <dgm:cxn modelId="{5DF7F3FD-EA63-43CC-84BF-AF1D4626A686}" type="presParOf" srcId="{539B4855-05A3-42A4-A760-4C71C6FC45D1}" destId="{35FBA7FB-42D4-48A1-B790-0A3BA148534F}" srcOrd="0" destOrd="0" presId="urn:microsoft.com/office/officeart/2005/8/layout/radial5"/>
    <dgm:cxn modelId="{4DF6D357-BFE5-4451-A321-FFD13CFD9007}" type="presParOf" srcId="{24E94B5A-DC4F-4D83-9F9C-6EC1542282DD}" destId="{82D2A32B-3832-4E54-9555-319D8553960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876FD-BFF8-42CF-9D20-448C922E5EB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BE91E7-3490-4725-B288-0129C21736E0}">
      <dgm:prSet phldrT="[Text]" custT="1"/>
      <dgm:spPr/>
      <dgm:t>
        <a:bodyPr/>
        <a:lstStyle/>
        <a:p>
          <a:r>
            <a:rPr lang="en-US" sz="1600" b="0" i="0">
              <a:solidFill>
                <a:schemeClr val="bg1"/>
              </a:solidFill>
            </a:rPr>
            <a:t>Personalized learning</a:t>
          </a:r>
          <a:endParaRPr lang="en-US" sz="1600" dirty="0">
            <a:solidFill>
              <a:schemeClr val="bg1"/>
            </a:solidFill>
          </a:endParaRPr>
        </a:p>
      </dgm:t>
    </dgm:pt>
    <dgm:pt modelId="{97A44AFA-DF04-4F66-B396-C24F8A04FA22}" type="parTrans" cxnId="{BB4A4A0F-2F96-4173-8414-BCC6736379C7}">
      <dgm:prSet/>
      <dgm:spPr/>
      <dgm:t>
        <a:bodyPr/>
        <a:lstStyle/>
        <a:p>
          <a:endParaRPr lang="en-US"/>
        </a:p>
      </dgm:t>
    </dgm:pt>
    <dgm:pt modelId="{BDBAC7AD-41E7-4C58-915A-BF4959E40088}" type="sibTrans" cxnId="{BB4A4A0F-2F96-4173-8414-BCC6736379C7}">
      <dgm:prSet/>
      <dgm:spPr/>
      <dgm:t>
        <a:bodyPr/>
        <a:lstStyle/>
        <a:p>
          <a:endParaRPr lang="en-US"/>
        </a:p>
      </dgm:t>
    </dgm:pt>
    <dgm:pt modelId="{F21E102A-6B1A-4EE8-A1B1-343476264FA0}">
      <dgm:prSet phldrT="[Text]" custT="1"/>
      <dgm:spPr/>
      <dgm:t>
        <a:bodyPr/>
        <a:lstStyle/>
        <a:p>
          <a:pPr algn="ctr"/>
          <a:r>
            <a:rPr lang="en-US" sz="1600" b="0" i="0">
              <a:solidFill>
                <a:schemeClr val="bg1"/>
              </a:solidFill>
            </a:rPr>
            <a:t>Improved student engagement</a:t>
          </a:r>
          <a:endParaRPr lang="en-US" sz="1600" dirty="0">
            <a:solidFill>
              <a:schemeClr val="bg1"/>
            </a:solidFill>
          </a:endParaRPr>
        </a:p>
      </dgm:t>
    </dgm:pt>
    <dgm:pt modelId="{5FBD161F-D5AC-4CE3-93A9-6FF56326D71E}" type="parTrans" cxnId="{7DEE8F69-498A-4277-B524-C49023E88840}">
      <dgm:prSet/>
      <dgm:spPr/>
      <dgm:t>
        <a:bodyPr/>
        <a:lstStyle/>
        <a:p>
          <a:endParaRPr lang="en-US"/>
        </a:p>
      </dgm:t>
    </dgm:pt>
    <dgm:pt modelId="{CBEF94D1-B79F-4966-9E2A-A06350FD5EFA}" type="sibTrans" cxnId="{7DEE8F69-498A-4277-B524-C49023E88840}">
      <dgm:prSet/>
      <dgm:spPr/>
      <dgm:t>
        <a:bodyPr/>
        <a:lstStyle/>
        <a:p>
          <a:endParaRPr lang="en-US"/>
        </a:p>
      </dgm:t>
    </dgm:pt>
    <dgm:pt modelId="{53FA08FE-9EFE-47D4-ADFB-B28C49649421}">
      <dgm:prSet phldrT="[Text]" custT="1"/>
      <dgm:spPr/>
      <dgm:t>
        <a:bodyPr/>
        <a:lstStyle/>
        <a:p>
          <a:r>
            <a:rPr lang="en-US" sz="1800" b="0" i="0">
              <a:solidFill>
                <a:schemeClr val="bg1"/>
              </a:solidFill>
            </a:rPr>
            <a:t>Time-saving</a:t>
          </a:r>
          <a:endParaRPr lang="en-US" sz="1800" dirty="0">
            <a:solidFill>
              <a:schemeClr val="bg1"/>
            </a:solidFill>
          </a:endParaRPr>
        </a:p>
      </dgm:t>
    </dgm:pt>
    <dgm:pt modelId="{820D2716-CE21-4BB3-8B37-218FD8967C41}" type="parTrans" cxnId="{D61F11D5-861B-4011-97C5-4BC34114A90A}">
      <dgm:prSet/>
      <dgm:spPr/>
      <dgm:t>
        <a:bodyPr/>
        <a:lstStyle/>
        <a:p>
          <a:endParaRPr lang="en-US"/>
        </a:p>
      </dgm:t>
    </dgm:pt>
    <dgm:pt modelId="{D766527C-C54D-48E7-A7F9-D92553183DFD}" type="sibTrans" cxnId="{D61F11D5-861B-4011-97C5-4BC34114A90A}">
      <dgm:prSet/>
      <dgm:spPr/>
      <dgm:t>
        <a:bodyPr/>
        <a:lstStyle/>
        <a:p>
          <a:endParaRPr lang="en-US"/>
        </a:p>
      </dgm:t>
    </dgm:pt>
    <dgm:pt modelId="{68340C4E-0429-45F1-A77A-BC81B6922FA9}">
      <dgm:prSet phldrT="[Text]" custT="1"/>
      <dgm:spPr/>
      <dgm:t>
        <a:bodyPr/>
        <a:lstStyle/>
        <a:p>
          <a:r>
            <a:rPr lang="en-US" sz="1600" b="0" i="0">
              <a:solidFill>
                <a:schemeClr val="bg1"/>
              </a:solidFill>
            </a:rPr>
            <a:t>Accessibility</a:t>
          </a:r>
          <a:endParaRPr lang="en-US" sz="1600" dirty="0">
            <a:solidFill>
              <a:schemeClr val="bg1"/>
            </a:solidFill>
          </a:endParaRPr>
        </a:p>
      </dgm:t>
    </dgm:pt>
    <dgm:pt modelId="{60682A3B-25EE-4289-9C03-F2D96A7E7F2F}" type="parTrans" cxnId="{373ECEA0-09AA-4595-97E9-14814D715335}">
      <dgm:prSet/>
      <dgm:spPr/>
      <dgm:t>
        <a:bodyPr/>
        <a:lstStyle/>
        <a:p>
          <a:endParaRPr lang="en-US"/>
        </a:p>
      </dgm:t>
    </dgm:pt>
    <dgm:pt modelId="{DBF9022D-DBC1-4215-A9E6-11A6F32F05AC}" type="sibTrans" cxnId="{373ECEA0-09AA-4595-97E9-14814D715335}">
      <dgm:prSet/>
      <dgm:spPr/>
      <dgm:t>
        <a:bodyPr/>
        <a:lstStyle/>
        <a:p>
          <a:endParaRPr lang="en-US"/>
        </a:p>
      </dgm:t>
    </dgm:pt>
    <dgm:pt modelId="{576D848B-7784-4EA6-BE1F-A2BC698853C7}" type="pres">
      <dgm:prSet presAssocID="{F5F876FD-BFF8-42CF-9D20-448C922E5EB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1DEA785-4377-4478-8B65-BD12D22227CF}" type="pres">
      <dgm:prSet presAssocID="{DDBE91E7-3490-4725-B288-0129C21736E0}" presName="Accent1" presStyleCnt="0"/>
      <dgm:spPr/>
    </dgm:pt>
    <dgm:pt modelId="{76D7C814-085A-4ED4-8C9D-002D4B549C3F}" type="pres">
      <dgm:prSet presAssocID="{DDBE91E7-3490-4725-B288-0129C21736E0}" presName="Accent" presStyleLbl="node1" presStyleIdx="0" presStyleCnt="4" custLinFactNeighborY="-445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</dgm:pt>
    <dgm:pt modelId="{8B4F51E2-ED27-4264-B2C4-035185F49A2B}" type="pres">
      <dgm:prSet presAssocID="{DDBE91E7-3490-4725-B288-0129C21736E0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99B09-CF53-40B3-A3D5-82D5A4D014EB}" type="pres">
      <dgm:prSet presAssocID="{F21E102A-6B1A-4EE8-A1B1-343476264FA0}" presName="Accent2" presStyleCnt="0"/>
      <dgm:spPr/>
    </dgm:pt>
    <dgm:pt modelId="{17C09608-6B95-4712-9095-12FB02C572F8}" type="pres">
      <dgm:prSet presAssocID="{F21E102A-6B1A-4EE8-A1B1-343476264FA0}" presName="Accent" presStyleLbl="node1" presStyleIdx="1" presStyleCnt="4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/>
      </dgm:spPr>
    </dgm:pt>
    <dgm:pt modelId="{CF5D4452-86A9-4F98-9D3C-8EB2222922FD}" type="pres">
      <dgm:prSet presAssocID="{F21E102A-6B1A-4EE8-A1B1-343476264FA0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2E548-625F-41CB-857A-4464625E86A5}" type="pres">
      <dgm:prSet presAssocID="{53FA08FE-9EFE-47D4-ADFB-B28C49649421}" presName="Accent3" presStyleCnt="0"/>
      <dgm:spPr/>
    </dgm:pt>
    <dgm:pt modelId="{9A29102F-8C3C-47E5-9C5A-25FF32F8BA22}" type="pres">
      <dgm:prSet presAssocID="{53FA08FE-9EFE-47D4-ADFB-B28C49649421}" presName="Accent" presStyleLbl="node1" presStyleIdx="2" presStyleCnt="4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</dgm:pt>
    <dgm:pt modelId="{87E019D6-32BB-41ED-976C-AF2719BA283A}" type="pres">
      <dgm:prSet presAssocID="{53FA08FE-9EFE-47D4-ADFB-B28C49649421}" presName="Parent3" presStyleLbl="revTx" presStyleIdx="2" presStyleCnt="4" custScaleX="1669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6CF79-D03A-41B6-B851-17A166639D3E}" type="pres">
      <dgm:prSet presAssocID="{68340C4E-0429-45F1-A77A-BC81B6922FA9}" presName="Accent4" presStyleCnt="0"/>
      <dgm:spPr/>
    </dgm:pt>
    <dgm:pt modelId="{99A8CF02-DE2D-4CF3-BF6E-0917F2E5454D}" type="pres">
      <dgm:prSet presAssocID="{68340C4E-0429-45F1-A77A-BC81B6922FA9}" presName="Accent" presStyleLbl="node1" presStyleIdx="3" presStyleCnt="4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/>
      </dgm:spPr>
    </dgm:pt>
    <dgm:pt modelId="{C8534AF0-E86A-4FD2-9DC6-F882A800B253}" type="pres">
      <dgm:prSet presAssocID="{68340C4E-0429-45F1-A77A-BC81B6922FA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4A4A0F-2F96-4173-8414-BCC6736379C7}" srcId="{F5F876FD-BFF8-42CF-9D20-448C922E5EB3}" destId="{DDBE91E7-3490-4725-B288-0129C21736E0}" srcOrd="0" destOrd="0" parTransId="{97A44AFA-DF04-4F66-B396-C24F8A04FA22}" sibTransId="{BDBAC7AD-41E7-4C58-915A-BF4959E40088}"/>
    <dgm:cxn modelId="{3D1B343A-8629-4557-8E41-CB197A73117D}" type="presOf" srcId="{F21E102A-6B1A-4EE8-A1B1-343476264FA0}" destId="{CF5D4452-86A9-4F98-9D3C-8EB2222922FD}" srcOrd="0" destOrd="0" presId="urn:microsoft.com/office/officeart/2009/layout/CircleArrowProcess"/>
    <dgm:cxn modelId="{21AC9E9D-BBC9-4DEC-83CC-0AB93C66A8C4}" type="presOf" srcId="{F5F876FD-BFF8-42CF-9D20-448C922E5EB3}" destId="{576D848B-7784-4EA6-BE1F-A2BC698853C7}" srcOrd="0" destOrd="0" presId="urn:microsoft.com/office/officeart/2009/layout/CircleArrowProcess"/>
    <dgm:cxn modelId="{D61F11D5-861B-4011-97C5-4BC34114A90A}" srcId="{F5F876FD-BFF8-42CF-9D20-448C922E5EB3}" destId="{53FA08FE-9EFE-47D4-ADFB-B28C49649421}" srcOrd="2" destOrd="0" parTransId="{820D2716-CE21-4BB3-8B37-218FD8967C41}" sibTransId="{D766527C-C54D-48E7-A7F9-D92553183DFD}"/>
    <dgm:cxn modelId="{B4E5E082-F9AA-4DE7-99D5-89EBF1D4512D}" type="presOf" srcId="{DDBE91E7-3490-4725-B288-0129C21736E0}" destId="{8B4F51E2-ED27-4264-B2C4-035185F49A2B}" srcOrd="0" destOrd="0" presId="urn:microsoft.com/office/officeart/2009/layout/CircleArrowProcess"/>
    <dgm:cxn modelId="{7DEE8F69-498A-4277-B524-C49023E88840}" srcId="{F5F876FD-BFF8-42CF-9D20-448C922E5EB3}" destId="{F21E102A-6B1A-4EE8-A1B1-343476264FA0}" srcOrd="1" destOrd="0" parTransId="{5FBD161F-D5AC-4CE3-93A9-6FF56326D71E}" sibTransId="{CBEF94D1-B79F-4966-9E2A-A06350FD5EFA}"/>
    <dgm:cxn modelId="{373ECEA0-09AA-4595-97E9-14814D715335}" srcId="{F5F876FD-BFF8-42CF-9D20-448C922E5EB3}" destId="{68340C4E-0429-45F1-A77A-BC81B6922FA9}" srcOrd="3" destOrd="0" parTransId="{60682A3B-25EE-4289-9C03-F2D96A7E7F2F}" sibTransId="{DBF9022D-DBC1-4215-A9E6-11A6F32F05AC}"/>
    <dgm:cxn modelId="{3BB18CFA-7D8C-4193-AA19-042829A31666}" type="presOf" srcId="{68340C4E-0429-45F1-A77A-BC81B6922FA9}" destId="{C8534AF0-E86A-4FD2-9DC6-F882A800B253}" srcOrd="0" destOrd="0" presId="urn:microsoft.com/office/officeart/2009/layout/CircleArrowProcess"/>
    <dgm:cxn modelId="{D75CCCF8-06B0-4EA0-8F08-20871BF30E7B}" type="presOf" srcId="{53FA08FE-9EFE-47D4-ADFB-B28C49649421}" destId="{87E019D6-32BB-41ED-976C-AF2719BA283A}" srcOrd="0" destOrd="0" presId="urn:microsoft.com/office/officeart/2009/layout/CircleArrowProcess"/>
    <dgm:cxn modelId="{515C58D1-2D38-4DAB-ABD4-415DA2A16656}" type="presParOf" srcId="{576D848B-7784-4EA6-BE1F-A2BC698853C7}" destId="{71DEA785-4377-4478-8B65-BD12D22227CF}" srcOrd="0" destOrd="0" presId="urn:microsoft.com/office/officeart/2009/layout/CircleArrowProcess"/>
    <dgm:cxn modelId="{EF574FCD-0970-4EE6-97A8-F1FBB35F1DC7}" type="presParOf" srcId="{71DEA785-4377-4478-8B65-BD12D22227CF}" destId="{76D7C814-085A-4ED4-8C9D-002D4B549C3F}" srcOrd="0" destOrd="0" presId="urn:microsoft.com/office/officeart/2009/layout/CircleArrowProcess"/>
    <dgm:cxn modelId="{D2D4B399-5003-47E9-9A1D-0778364C0441}" type="presParOf" srcId="{576D848B-7784-4EA6-BE1F-A2BC698853C7}" destId="{8B4F51E2-ED27-4264-B2C4-035185F49A2B}" srcOrd="1" destOrd="0" presId="urn:microsoft.com/office/officeart/2009/layout/CircleArrowProcess"/>
    <dgm:cxn modelId="{8C33077C-8A8C-4DE3-84C9-E26A5D14F7F2}" type="presParOf" srcId="{576D848B-7784-4EA6-BE1F-A2BC698853C7}" destId="{68E99B09-CF53-40B3-A3D5-82D5A4D014EB}" srcOrd="2" destOrd="0" presId="urn:microsoft.com/office/officeart/2009/layout/CircleArrowProcess"/>
    <dgm:cxn modelId="{B1FD1A53-B548-40A2-9812-00DDE035890B}" type="presParOf" srcId="{68E99B09-CF53-40B3-A3D5-82D5A4D014EB}" destId="{17C09608-6B95-4712-9095-12FB02C572F8}" srcOrd="0" destOrd="0" presId="urn:microsoft.com/office/officeart/2009/layout/CircleArrowProcess"/>
    <dgm:cxn modelId="{C1DA44D6-5CB0-488F-B97F-96918C8F5CDA}" type="presParOf" srcId="{576D848B-7784-4EA6-BE1F-A2BC698853C7}" destId="{CF5D4452-86A9-4F98-9D3C-8EB2222922FD}" srcOrd="3" destOrd="0" presId="urn:microsoft.com/office/officeart/2009/layout/CircleArrowProcess"/>
    <dgm:cxn modelId="{5E87BACC-8E40-491B-A503-000EE9F6556B}" type="presParOf" srcId="{576D848B-7784-4EA6-BE1F-A2BC698853C7}" destId="{37C2E548-625F-41CB-857A-4464625E86A5}" srcOrd="4" destOrd="0" presId="urn:microsoft.com/office/officeart/2009/layout/CircleArrowProcess"/>
    <dgm:cxn modelId="{10D85922-1E0B-4582-8710-D5302BA415DE}" type="presParOf" srcId="{37C2E548-625F-41CB-857A-4464625E86A5}" destId="{9A29102F-8C3C-47E5-9C5A-25FF32F8BA22}" srcOrd="0" destOrd="0" presId="urn:microsoft.com/office/officeart/2009/layout/CircleArrowProcess"/>
    <dgm:cxn modelId="{D809C3A8-7AAE-47B2-8792-8FDD1B54B637}" type="presParOf" srcId="{576D848B-7784-4EA6-BE1F-A2BC698853C7}" destId="{87E019D6-32BB-41ED-976C-AF2719BA283A}" srcOrd="5" destOrd="0" presId="urn:microsoft.com/office/officeart/2009/layout/CircleArrowProcess"/>
    <dgm:cxn modelId="{03A45CDB-55AE-476F-AAE1-6C0B02EED1A5}" type="presParOf" srcId="{576D848B-7784-4EA6-BE1F-A2BC698853C7}" destId="{3E36CF79-D03A-41B6-B851-17A166639D3E}" srcOrd="6" destOrd="0" presId="urn:microsoft.com/office/officeart/2009/layout/CircleArrowProcess"/>
    <dgm:cxn modelId="{FF7653C2-C028-4A4A-B2D6-C88118528483}" type="presParOf" srcId="{3E36CF79-D03A-41B6-B851-17A166639D3E}" destId="{99A8CF02-DE2D-4CF3-BF6E-0917F2E5454D}" srcOrd="0" destOrd="0" presId="urn:microsoft.com/office/officeart/2009/layout/CircleArrowProcess"/>
    <dgm:cxn modelId="{B902F33E-34A1-4F3C-A2E3-8946858CE5F5}" type="presParOf" srcId="{576D848B-7784-4EA6-BE1F-A2BC698853C7}" destId="{C8534AF0-E86A-4FD2-9DC6-F882A800B25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D0EF-750B-4110-8BF9-41D522CDC03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B439D8-6F96-4BDA-835E-3520BFF8ED09}">
      <dgm:prSet phldrT="[Text]"/>
      <dgm:spPr/>
      <dgm:t>
        <a:bodyPr/>
        <a:lstStyle/>
        <a:p>
          <a:r>
            <a:rPr lang="en-US" dirty="0"/>
            <a:t>Weekly Top performers will be rewarded</a:t>
          </a:r>
        </a:p>
      </dgm:t>
    </dgm:pt>
    <dgm:pt modelId="{4ACC7B04-DC56-406E-9F71-43D59743D8CE}" type="parTrans" cxnId="{260EB038-2BE5-4415-B27C-3AB58F74A03F}">
      <dgm:prSet/>
      <dgm:spPr/>
      <dgm:t>
        <a:bodyPr/>
        <a:lstStyle/>
        <a:p>
          <a:endParaRPr lang="en-US"/>
        </a:p>
      </dgm:t>
    </dgm:pt>
    <dgm:pt modelId="{EC9FFB4D-94E2-4486-A8A6-AA1F86CAEB0F}" type="sibTrans" cxnId="{260EB038-2BE5-4415-B27C-3AB58F74A03F}">
      <dgm:prSet/>
      <dgm:spPr/>
      <dgm:t>
        <a:bodyPr/>
        <a:lstStyle/>
        <a:p>
          <a:endParaRPr lang="en-US"/>
        </a:p>
      </dgm:t>
    </dgm:pt>
    <dgm:pt modelId="{2196EB73-5881-47F6-9418-4D93F4242BC0}">
      <dgm:prSet phldrT="[Text]"/>
      <dgm:spPr/>
      <dgm:t>
        <a:bodyPr/>
        <a:lstStyle/>
        <a:p>
          <a:r>
            <a:rPr lang="en-US" dirty="0"/>
            <a:t>Students will become more competitive</a:t>
          </a:r>
        </a:p>
      </dgm:t>
    </dgm:pt>
    <dgm:pt modelId="{D715026D-0941-482A-A254-5B880699A22E}" type="parTrans" cxnId="{4651EFD3-49B3-43F5-840B-4EB587563080}">
      <dgm:prSet/>
      <dgm:spPr/>
      <dgm:t>
        <a:bodyPr/>
        <a:lstStyle/>
        <a:p>
          <a:endParaRPr lang="en-US"/>
        </a:p>
      </dgm:t>
    </dgm:pt>
    <dgm:pt modelId="{2DD99C88-EA6F-4008-8B56-8FC2D1B83B20}" type="sibTrans" cxnId="{4651EFD3-49B3-43F5-840B-4EB587563080}">
      <dgm:prSet/>
      <dgm:spPr/>
      <dgm:t>
        <a:bodyPr/>
        <a:lstStyle/>
        <a:p>
          <a:endParaRPr lang="en-US"/>
        </a:p>
      </dgm:t>
    </dgm:pt>
    <dgm:pt modelId="{8F09F94E-CECE-4CEC-8388-8CF85C97F7C0}">
      <dgm:prSet phldrT="[Text]"/>
      <dgm:spPr/>
      <dgm:t>
        <a:bodyPr/>
        <a:lstStyle/>
        <a:p>
          <a:r>
            <a:rPr lang="en-US" dirty="0"/>
            <a:t>Students will be more focused on ECA</a:t>
          </a:r>
        </a:p>
      </dgm:t>
    </dgm:pt>
    <dgm:pt modelId="{5FA0B65E-DD3B-496B-B139-A7B4607D4547}" type="parTrans" cxnId="{FA9F6619-19E5-49B5-BE89-316527638AD5}">
      <dgm:prSet/>
      <dgm:spPr/>
      <dgm:t>
        <a:bodyPr/>
        <a:lstStyle/>
        <a:p>
          <a:endParaRPr lang="en-US"/>
        </a:p>
      </dgm:t>
    </dgm:pt>
    <dgm:pt modelId="{93D8B24A-7FCE-4F6D-BB03-0AA7C88F4B70}" type="sibTrans" cxnId="{FA9F6619-19E5-49B5-BE89-316527638AD5}">
      <dgm:prSet/>
      <dgm:spPr/>
      <dgm:t>
        <a:bodyPr/>
        <a:lstStyle/>
        <a:p>
          <a:endParaRPr lang="en-US"/>
        </a:p>
      </dgm:t>
    </dgm:pt>
    <dgm:pt modelId="{9A1D0900-D031-4BAB-AC67-FBA686EA9CDA}" type="pres">
      <dgm:prSet presAssocID="{CD4CD0EF-750B-4110-8BF9-41D522CDC0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7060E-2250-42AF-AD5F-D80C5A0411B7}" type="pres">
      <dgm:prSet presAssocID="{2BB439D8-6F96-4BDA-835E-3520BFF8ED09}" presName="parentLin" presStyleCnt="0"/>
      <dgm:spPr/>
    </dgm:pt>
    <dgm:pt modelId="{BC54D388-FE37-4391-8484-E034F626022A}" type="pres">
      <dgm:prSet presAssocID="{2BB439D8-6F96-4BDA-835E-3520BFF8ED0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645FD87-3D3B-4F62-927A-A1CA80B9004D}" type="pres">
      <dgm:prSet presAssocID="{2BB439D8-6F96-4BDA-835E-3520BFF8ED09}" presName="parentText" presStyleLbl="node1" presStyleIdx="0" presStyleCnt="3" custScaleX="164551" custLinFactNeighborX="-59803" custLinFactNeighborY="331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4DD97-309E-466B-A8C6-03BA626E8E95}" type="pres">
      <dgm:prSet presAssocID="{2BB439D8-6F96-4BDA-835E-3520BFF8ED09}" presName="negativeSpace" presStyleCnt="0"/>
      <dgm:spPr/>
    </dgm:pt>
    <dgm:pt modelId="{11CF004A-1FD4-4744-BE83-DD6DDFB5958B}" type="pres">
      <dgm:prSet presAssocID="{2BB439D8-6F96-4BDA-835E-3520BFF8ED09}" presName="childText" presStyleLbl="conFgAcc1" presStyleIdx="0" presStyleCnt="3">
        <dgm:presLayoutVars>
          <dgm:bulletEnabled val="1"/>
        </dgm:presLayoutVars>
      </dgm:prSet>
      <dgm:spPr/>
    </dgm:pt>
    <dgm:pt modelId="{8CCBE4C0-5B2C-445E-9E94-A4462DBED954}" type="pres">
      <dgm:prSet presAssocID="{EC9FFB4D-94E2-4486-A8A6-AA1F86CAEB0F}" presName="spaceBetweenRectangles" presStyleCnt="0"/>
      <dgm:spPr/>
    </dgm:pt>
    <dgm:pt modelId="{724C042B-8A5F-40FF-BA98-60D137E5C7FD}" type="pres">
      <dgm:prSet presAssocID="{2196EB73-5881-47F6-9418-4D93F4242BC0}" presName="parentLin" presStyleCnt="0"/>
      <dgm:spPr/>
    </dgm:pt>
    <dgm:pt modelId="{9F382CF3-657B-431C-A5F6-841A4A49ACBE}" type="pres">
      <dgm:prSet presAssocID="{2196EB73-5881-47F6-9418-4D93F4242B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B07C20D-6B0C-4756-BA93-1ED4DBC4BADE}" type="pres">
      <dgm:prSet presAssocID="{2196EB73-5881-47F6-9418-4D93F4242BC0}" presName="parentText" presStyleLbl="node1" presStyleIdx="1" presStyleCnt="3" custScaleX="142857" custLinFactNeighborX="-49183" custLinFactNeighborY="304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7A649-FAFF-4402-B4B3-D8BCB9406B87}" type="pres">
      <dgm:prSet presAssocID="{2196EB73-5881-47F6-9418-4D93F4242BC0}" presName="negativeSpace" presStyleCnt="0"/>
      <dgm:spPr/>
    </dgm:pt>
    <dgm:pt modelId="{D832600D-9EC5-4EC9-800D-260C9D060BCE}" type="pres">
      <dgm:prSet presAssocID="{2196EB73-5881-47F6-9418-4D93F4242BC0}" presName="childText" presStyleLbl="conFgAcc1" presStyleIdx="1" presStyleCnt="3">
        <dgm:presLayoutVars>
          <dgm:bulletEnabled val="1"/>
        </dgm:presLayoutVars>
      </dgm:prSet>
      <dgm:spPr/>
    </dgm:pt>
    <dgm:pt modelId="{D13F1131-37D9-4282-927F-F334088FACB0}" type="pres">
      <dgm:prSet presAssocID="{2DD99C88-EA6F-4008-8B56-8FC2D1B83B20}" presName="spaceBetweenRectangles" presStyleCnt="0"/>
      <dgm:spPr/>
    </dgm:pt>
    <dgm:pt modelId="{E073A81A-7B62-4348-A52C-392B9799B9FB}" type="pres">
      <dgm:prSet presAssocID="{8F09F94E-CECE-4CEC-8388-8CF85C97F7C0}" presName="parentLin" presStyleCnt="0"/>
      <dgm:spPr/>
    </dgm:pt>
    <dgm:pt modelId="{8A1B1DBA-D06D-4155-8952-3AE37097D778}" type="pres">
      <dgm:prSet presAssocID="{8F09F94E-CECE-4CEC-8388-8CF85C97F7C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B2CCDCF-9288-4717-A6B8-429328FC0C75}" type="pres">
      <dgm:prSet presAssocID="{8F09F94E-CECE-4CEC-8388-8CF85C97F7C0}" presName="parentText" presStyleLbl="node1" presStyleIdx="2" presStyleCnt="3" custScaleX="142857" custLinFactNeighborX="-57853" custLinFactNeighborY="384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DD9EF-31D8-45FE-9D68-7D1CF0E0C682}" type="pres">
      <dgm:prSet presAssocID="{8F09F94E-CECE-4CEC-8388-8CF85C97F7C0}" presName="negativeSpace" presStyleCnt="0"/>
      <dgm:spPr/>
    </dgm:pt>
    <dgm:pt modelId="{8408A308-0B96-439E-8FF3-58D7BEFE4518}" type="pres">
      <dgm:prSet presAssocID="{8F09F94E-CECE-4CEC-8388-8CF85C97F7C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A9F6619-19E5-49B5-BE89-316527638AD5}" srcId="{CD4CD0EF-750B-4110-8BF9-41D522CDC036}" destId="{8F09F94E-CECE-4CEC-8388-8CF85C97F7C0}" srcOrd="2" destOrd="0" parTransId="{5FA0B65E-DD3B-496B-B139-A7B4607D4547}" sibTransId="{93D8B24A-7FCE-4F6D-BB03-0AA7C88F4B70}"/>
    <dgm:cxn modelId="{DC00ECB0-C958-4578-88F2-DC0DB4E27DF5}" type="presOf" srcId="{2196EB73-5881-47F6-9418-4D93F4242BC0}" destId="{9F382CF3-657B-431C-A5F6-841A4A49ACBE}" srcOrd="0" destOrd="0" presId="urn:microsoft.com/office/officeart/2005/8/layout/list1"/>
    <dgm:cxn modelId="{4651EFD3-49B3-43F5-840B-4EB587563080}" srcId="{CD4CD0EF-750B-4110-8BF9-41D522CDC036}" destId="{2196EB73-5881-47F6-9418-4D93F4242BC0}" srcOrd="1" destOrd="0" parTransId="{D715026D-0941-482A-A254-5B880699A22E}" sibTransId="{2DD99C88-EA6F-4008-8B56-8FC2D1B83B20}"/>
    <dgm:cxn modelId="{260EB038-2BE5-4415-B27C-3AB58F74A03F}" srcId="{CD4CD0EF-750B-4110-8BF9-41D522CDC036}" destId="{2BB439D8-6F96-4BDA-835E-3520BFF8ED09}" srcOrd="0" destOrd="0" parTransId="{4ACC7B04-DC56-406E-9F71-43D59743D8CE}" sibTransId="{EC9FFB4D-94E2-4486-A8A6-AA1F86CAEB0F}"/>
    <dgm:cxn modelId="{5ECF21B6-52E3-459F-8260-57663DD0C45F}" type="presOf" srcId="{2BB439D8-6F96-4BDA-835E-3520BFF8ED09}" destId="{BC54D388-FE37-4391-8484-E034F626022A}" srcOrd="0" destOrd="0" presId="urn:microsoft.com/office/officeart/2005/8/layout/list1"/>
    <dgm:cxn modelId="{B5945D4E-940A-46BF-B048-086FBF0A863B}" type="presOf" srcId="{2196EB73-5881-47F6-9418-4D93F4242BC0}" destId="{2B07C20D-6B0C-4756-BA93-1ED4DBC4BADE}" srcOrd="1" destOrd="0" presId="urn:microsoft.com/office/officeart/2005/8/layout/list1"/>
    <dgm:cxn modelId="{518D785C-C302-42A8-9830-20104F7CC41B}" type="presOf" srcId="{8F09F94E-CECE-4CEC-8388-8CF85C97F7C0}" destId="{EB2CCDCF-9288-4717-A6B8-429328FC0C75}" srcOrd="1" destOrd="0" presId="urn:microsoft.com/office/officeart/2005/8/layout/list1"/>
    <dgm:cxn modelId="{89CCFB82-2EAF-47F6-BBE9-7F8BDE59FDAE}" type="presOf" srcId="{2BB439D8-6F96-4BDA-835E-3520BFF8ED09}" destId="{9645FD87-3D3B-4F62-927A-A1CA80B9004D}" srcOrd="1" destOrd="0" presId="urn:microsoft.com/office/officeart/2005/8/layout/list1"/>
    <dgm:cxn modelId="{940574E7-7D8D-45CE-A751-4C6BF2666697}" type="presOf" srcId="{8F09F94E-CECE-4CEC-8388-8CF85C97F7C0}" destId="{8A1B1DBA-D06D-4155-8952-3AE37097D778}" srcOrd="0" destOrd="0" presId="urn:microsoft.com/office/officeart/2005/8/layout/list1"/>
    <dgm:cxn modelId="{40C9CC46-7045-49B8-A03C-5A664F3ADBCA}" type="presOf" srcId="{CD4CD0EF-750B-4110-8BF9-41D522CDC036}" destId="{9A1D0900-D031-4BAB-AC67-FBA686EA9CDA}" srcOrd="0" destOrd="0" presId="urn:microsoft.com/office/officeart/2005/8/layout/list1"/>
    <dgm:cxn modelId="{B85B4014-8618-4396-86E8-F57A7F5BD985}" type="presParOf" srcId="{9A1D0900-D031-4BAB-AC67-FBA686EA9CDA}" destId="{2F47060E-2250-42AF-AD5F-D80C5A0411B7}" srcOrd="0" destOrd="0" presId="urn:microsoft.com/office/officeart/2005/8/layout/list1"/>
    <dgm:cxn modelId="{E5740BAF-F0FB-4FB7-B9C4-3873F9D8704A}" type="presParOf" srcId="{2F47060E-2250-42AF-AD5F-D80C5A0411B7}" destId="{BC54D388-FE37-4391-8484-E034F626022A}" srcOrd="0" destOrd="0" presId="urn:microsoft.com/office/officeart/2005/8/layout/list1"/>
    <dgm:cxn modelId="{0C9D861D-DFC5-4C07-AD7B-24DC62757B83}" type="presParOf" srcId="{2F47060E-2250-42AF-AD5F-D80C5A0411B7}" destId="{9645FD87-3D3B-4F62-927A-A1CA80B9004D}" srcOrd="1" destOrd="0" presId="urn:microsoft.com/office/officeart/2005/8/layout/list1"/>
    <dgm:cxn modelId="{1771D66A-55A3-4DCA-81D1-F6796B0FF5DA}" type="presParOf" srcId="{9A1D0900-D031-4BAB-AC67-FBA686EA9CDA}" destId="{3DC4DD97-309E-466B-A8C6-03BA626E8E95}" srcOrd="1" destOrd="0" presId="urn:microsoft.com/office/officeart/2005/8/layout/list1"/>
    <dgm:cxn modelId="{1EEB4E5A-67E6-4CF3-A9B8-93115D2284C0}" type="presParOf" srcId="{9A1D0900-D031-4BAB-AC67-FBA686EA9CDA}" destId="{11CF004A-1FD4-4744-BE83-DD6DDFB5958B}" srcOrd="2" destOrd="0" presId="urn:microsoft.com/office/officeart/2005/8/layout/list1"/>
    <dgm:cxn modelId="{4C5383EE-DE5D-4E5F-8354-C707BDD2B59E}" type="presParOf" srcId="{9A1D0900-D031-4BAB-AC67-FBA686EA9CDA}" destId="{8CCBE4C0-5B2C-445E-9E94-A4462DBED954}" srcOrd="3" destOrd="0" presId="urn:microsoft.com/office/officeart/2005/8/layout/list1"/>
    <dgm:cxn modelId="{198E9CA5-2F2F-4392-960A-ABCF27CE65F7}" type="presParOf" srcId="{9A1D0900-D031-4BAB-AC67-FBA686EA9CDA}" destId="{724C042B-8A5F-40FF-BA98-60D137E5C7FD}" srcOrd="4" destOrd="0" presId="urn:microsoft.com/office/officeart/2005/8/layout/list1"/>
    <dgm:cxn modelId="{16A33314-8032-4C86-BB58-1B523C718F66}" type="presParOf" srcId="{724C042B-8A5F-40FF-BA98-60D137E5C7FD}" destId="{9F382CF3-657B-431C-A5F6-841A4A49ACBE}" srcOrd="0" destOrd="0" presId="urn:microsoft.com/office/officeart/2005/8/layout/list1"/>
    <dgm:cxn modelId="{242C5C9D-B28B-4735-84A7-FE45351F632A}" type="presParOf" srcId="{724C042B-8A5F-40FF-BA98-60D137E5C7FD}" destId="{2B07C20D-6B0C-4756-BA93-1ED4DBC4BADE}" srcOrd="1" destOrd="0" presId="urn:microsoft.com/office/officeart/2005/8/layout/list1"/>
    <dgm:cxn modelId="{0BEFB620-1B64-4089-AD95-85A134B3EFFE}" type="presParOf" srcId="{9A1D0900-D031-4BAB-AC67-FBA686EA9CDA}" destId="{0557A649-FAFF-4402-B4B3-D8BCB9406B87}" srcOrd="5" destOrd="0" presId="urn:microsoft.com/office/officeart/2005/8/layout/list1"/>
    <dgm:cxn modelId="{67DC9AB4-88A1-4309-BC05-B93D59E2FDF1}" type="presParOf" srcId="{9A1D0900-D031-4BAB-AC67-FBA686EA9CDA}" destId="{D832600D-9EC5-4EC9-800D-260C9D060BCE}" srcOrd="6" destOrd="0" presId="urn:microsoft.com/office/officeart/2005/8/layout/list1"/>
    <dgm:cxn modelId="{06BD43A6-1C8B-44C9-8672-38C1EC5BD1FF}" type="presParOf" srcId="{9A1D0900-D031-4BAB-AC67-FBA686EA9CDA}" destId="{D13F1131-37D9-4282-927F-F334088FACB0}" srcOrd="7" destOrd="0" presId="urn:microsoft.com/office/officeart/2005/8/layout/list1"/>
    <dgm:cxn modelId="{C3EE10F7-6D4C-47F1-9B20-4EE8BDF5DAB6}" type="presParOf" srcId="{9A1D0900-D031-4BAB-AC67-FBA686EA9CDA}" destId="{E073A81A-7B62-4348-A52C-392B9799B9FB}" srcOrd="8" destOrd="0" presId="urn:microsoft.com/office/officeart/2005/8/layout/list1"/>
    <dgm:cxn modelId="{834947EC-0D3B-4507-AC79-FC17242A49EC}" type="presParOf" srcId="{E073A81A-7B62-4348-A52C-392B9799B9FB}" destId="{8A1B1DBA-D06D-4155-8952-3AE37097D778}" srcOrd="0" destOrd="0" presId="urn:microsoft.com/office/officeart/2005/8/layout/list1"/>
    <dgm:cxn modelId="{4B9CD9E9-7B15-4632-A7D9-02433A8C1C20}" type="presParOf" srcId="{E073A81A-7B62-4348-A52C-392B9799B9FB}" destId="{EB2CCDCF-9288-4717-A6B8-429328FC0C75}" srcOrd="1" destOrd="0" presId="urn:microsoft.com/office/officeart/2005/8/layout/list1"/>
    <dgm:cxn modelId="{3F030652-AB25-4E00-9F19-3D5374CFF13A}" type="presParOf" srcId="{9A1D0900-D031-4BAB-AC67-FBA686EA9CDA}" destId="{1DBDD9EF-31D8-45FE-9D68-7D1CF0E0C682}" srcOrd="9" destOrd="0" presId="urn:microsoft.com/office/officeart/2005/8/layout/list1"/>
    <dgm:cxn modelId="{BAE4C82D-D7E1-455D-B640-9B97559F6F09}" type="presParOf" srcId="{9A1D0900-D031-4BAB-AC67-FBA686EA9CDA}" destId="{8408A308-0B96-439E-8FF3-58D7BEFE451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82480-EC3A-44D3-BBD3-D1B2B6FBA089}">
      <dsp:nvSpPr>
        <dsp:cNvPr id="0" name=""/>
        <dsp:cNvSpPr/>
      </dsp:nvSpPr>
      <dsp:spPr>
        <a:xfrm>
          <a:off x="3332384" y="1829237"/>
          <a:ext cx="1286024" cy="12860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520718" y="2017571"/>
        <a:ext cx="909356" cy="909356"/>
      </dsp:txXfrm>
    </dsp:sp>
    <dsp:sp modelId="{E3258274-7EB0-467D-974B-9BC1A1DDA39E}">
      <dsp:nvSpPr>
        <dsp:cNvPr id="0" name=""/>
        <dsp:cNvSpPr/>
      </dsp:nvSpPr>
      <dsp:spPr>
        <a:xfrm rot="16200000">
          <a:off x="3709035" y="1351334"/>
          <a:ext cx="532723" cy="441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775299" y="1505950"/>
        <a:ext cx="400195" cy="265055"/>
      </dsp:txXfrm>
    </dsp:sp>
    <dsp:sp modelId="{604E5D0A-59D7-472B-8657-DED0DD71B03F}">
      <dsp:nvSpPr>
        <dsp:cNvPr id="0" name=""/>
        <dsp:cNvSpPr/>
      </dsp:nvSpPr>
      <dsp:spPr>
        <a:xfrm>
          <a:off x="2884295" y="0"/>
          <a:ext cx="2182202" cy="12992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No Automation</a:t>
          </a:r>
        </a:p>
      </dsp:txBody>
      <dsp:txXfrm>
        <a:off x="3203871" y="190277"/>
        <a:ext cx="1543050" cy="918739"/>
      </dsp:txXfrm>
    </dsp:sp>
    <dsp:sp modelId="{A4229827-F708-448D-AA24-018E5B6D0F11}">
      <dsp:nvSpPr>
        <dsp:cNvPr id="0" name=""/>
        <dsp:cNvSpPr/>
      </dsp:nvSpPr>
      <dsp:spPr>
        <a:xfrm>
          <a:off x="4616030" y="2251370"/>
          <a:ext cx="635219" cy="441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616030" y="2339722"/>
        <a:ext cx="502691" cy="265055"/>
      </dsp:txXfrm>
    </dsp:sp>
    <dsp:sp modelId="{5D062210-EE00-4FB7-ACC7-AF3DAD262FD0}">
      <dsp:nvSpPr>
        <dsp:cNvPr id="0" name=""/>
        <dsp:cNvSpPr/>
      </dsp:nvSpPr>
      <dsp:spPr>
        <a:xfrm>
          <a:off x="5268370" y="1837915"/>
          <a:ext cx="2181981" cy="1268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Not Personalized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5587914" y="2023707"/>
        <a:ext cx="1542893" cy="897085"/>
      </dsp:txXfrm>
    </dsp:sp>
    <dsp:sp modelId="{F909ECF8-2E6C-4567-A004-AC66267CCBED}">
      <dsp:nvSpPr>
        <dsp:cNvPr id="0" name=""/>
        <dsp:cNvSpPr/>
      </dsp:nvSpPr>
      <dsp:spPr>
        <a:xfrm rot="5400000">
          <a:off x="3587189" y="3149429"/>
          <a:ext cx="776416" cy="441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653453" y="3171517"/>
        <a:ext cx="643888" cy="265055"/>
      </dsp:txXfrm>
    </dsp:sp>
    <dsp:sp modelId="{B3D04443-1F4A-4411-9749-55B6984C0849}">
      <dsp:nvSpPr>
        <dsp:cNvPr id="0" name=""/>
        <dsp:cNvSpPr/>
      </dsp:nvSpPr>
      <dsp:spPr>
        <a:xfrm>
          <a:off x="3090903" y="3641132"/>
          <a:ext cx="1768988" cy="12992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/>
            <a:t>Lack of Flexibility</a:t>
          </a:r>
          <a:endParaRPr lang="en-US" sz="1900" kern="1200" dirty="0"/>
        </a:p>
      </dsp:txBody>
      <dsp:txXfrm>
        <a:off x="3349965" y="3831409"/>
        <a:ext cx="1250864" cy="918739"/>
      </dsp:txXfrm>
    </dsp:sp>
    <dsp:sp modelId="{539B4855-05A3-42A4-A760-4C71C6FC45D1}">
      <dsp:nvSpPr>
        <dsp:cNvPr id="0" name=""/>
        <dsp:cNvSpPr/>
      </dsp:nvSpPr>
      <dsp:spPr>
        <a:xfrm rot="10800729">
          <a:off x="2597508" y="2251158"/>
          <a:ext cx="761696" cy="441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730036" y="2339524"/>
        <a:ext cx="629168" cy="265055"/>
      </dsp:txXfrm>
    </dsp:sp>
    <dsp:sp modelId="{82D2A32B-3832-4E54-9555-319D85539608}">
      <dsp:nvSpPr>
        <dsp:cNvPr id="0" name=""/>
        <dsp:cNvSpPr/>
      </dsp:nvSpPr>
      <dsp:spPr>
        <a:xfrm>
          <a:off x="194579" y="1800624"/>
          <a:ext cx="2407851" cy="1342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Outdated Curriculum</a:t>
          </a:r>
        </a:p>
      </dsp:txBody>
      <dsp:txXfrm>
        <a:off x="547201" y="1997178"/>
        <a:ext cx="1702607" cy="949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7C814-085A-4ED4-8C9D-002D4B549C3F}">
      <dsp:nvSpPr>
        <dsp:cNvPr id="0" name=""/>
        <dsp:cNvSpPr/>
      </dsp:nvSpPr>
      <dsp:spPr>
        <a:xfrm>
          <a:off x="3760537" y="-9240"/>
          <a:ext cx="2076314" cy="207652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</dsp:sp>
    <dsp:sp modelId="{8B4F51E2-ED27-4264-B2C4-035185F49A2B}">
      <dsp:nvSpPr>
        <dsp:cNvPr id="0" name=""/>
        <dsp:cNvSpPr/>
      </dsp:nvSpPr>
      <dsp:spPr>
        <a:xfrm>
          <a:off x="4218954" y="751646"/>
          <a:ext cx="1158701" cy="57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>
              <a:solidFill>
                <a:schemeClr val="bg1"/>
              </a:solidFill>
            </a:rPr>
            <a:t>Personalized learning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218954" y="751646"/>
        <a:ext cx="1158701" cy="579290"/>
      </dsp:txXfrm>
    </dsp:sp>
    <dsp:sp modelId="{17C09608-6B95-4712-9095-12FB02C572F8}">
      <dsp:nvSpPr>
        <dsp:cNvPr id="0" name=""/>
        <dsp:cNvSpPr/>
      </dsp:nvSpPr>
      <dsp:spPr>
        <a:xfrm>
          <a:off x="3183718" y="1193272"/>
          <a:ext cx="2076314" cy="207652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CF5D4452-86A9-4F98-9D3C-8EB2222922FD}">
      <dsp:nvSpPr>
        <dsp:cNvPr id="0" name=""/>
        <dsp:cNvSpPr/>
      </dsp:nvSpPr>
      <dsp:spPr>
        <a:xfrm>
          <a:off x="3639798" y="1947121"/>
          <a:ext cx="1158701" cy="57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>
              <a:solidFill>
                <a:schemeClr val="bg1"/>
              </a:solidFill>
            </a:rPr>
            <a:t>Improved student engagement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639798" y="1947121"/>
        <a:ext cx="1158701" cy="579290"/>
      </dsp:txXfrm>
    </dsp:sp>
    <dsp:sp modelId="{9A29102F-8C3C-47E5-9C5A-25FF32F8BA22}">
      <dsp:nvSpPr>
        <dsp:cNvPr id="0" name=""/>
        <dsp:cNvSpPr/>
      </dsp:nvSpPr>
      <dsp:spPr>
        <a:xfrm>
          <a:off x="3760537" y="2390950"/>
          <a:ext cx="2076314" cy="207652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</dsp:sp>
    <dsp:sp modelId="{87E019D6-32BB-41ED-976C-AF2719BA283A}">
      <dsp:nvSpPr>
        <dsp:cNvPr id="0" name=""/>
        <dsp:cNvSpPr/>
      </dsp:nvSpPr>
      <dsp:spPr>
        <a:xfrm>
          <a:off x="3830893" y="3142597"/>
          <a:ext cx="1934822" cy="57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>
              <a:solidFill>
                <a:schemeClr val="bg1"/>
              </a:solidFill>
            </a:rPr>
            <a:t>Time-saving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830893" y="3142597"/>
        <a:ext cx="1934822" cy="579290"/>
      </dsp:txXfrm>
    </dsp:sp>
    <dsp:sp modelId="{99A8CF02-DE2D-4CF3-BF6E-0917F2E5454D}">
      <dsp:nvSpPr>
        <dsp:cNvPr id="0" name=""/>
        <dsp:cNvSpPr/>
      </dsp:nvSpPr>
      <dsp:spPr>
        <a:xfrm>
          <a:off x="3331720" y="3721887"/>
          <a:ext cx="1783815" cy="178467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C8534AF0-E86A-4FD2-9DC6-F882A800B253}">
      <dsp:nvSpPr>
        <dsp:cNvPr id="0" name=""/>
        <dsp:cNvSpPr/>
      </dsp:nvSpPr>
      <dsp:spPr>
        <a:xfrm>
          <a:off x="3639798" y="4338072"/>
          <a:ext cx="1158701" cy="57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>
              <a:solidFill>
                <a:schemeClr val="bg1"/>
              </a:solidFill>
            </a:rPr>
            <a:t>Accessibility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639798" y="4338072"/>
        <a:ext cx="1158701" cy="579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F004A-1FD4-4744-BE83-DD6DDFB5958B}">
      <dsp:nvSpPr>
        <dsp:cNvPr id="0" name=""/>
        <dsp:cNvSpPr/>
      </dsp:nvSpPr>
      <dsp:spPr>
        <a:xfrm>
          <a:off x="0" y="833677"/>
          <a:ext cx="48955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5FD87-3D3B-4F62-927A-A1CA80B9004D}">
      <dsp:nvSpPr>
        <dsp:cNvPr id="0" name=""/>
        <dsp:cNvSpPr/>
      </dsp:nvSpPr>
      <dsp:spPr>
        <a:xfrm>
          <a:off x="81866" y="733982"/>
          <a:ext cx="469180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28" tIns="0" rIns="12952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Weekly Top performers will be rewarded</a:t>
          </a:r>
        </a:p>
      </dsp:txBody>
      <dsp:txXfrm>
        <a:off x="110687" y="762803"/>
        <a:ext cx="4634166" cy="532758"/>
      </dsp:txXfrm>
    </dsp:sp>
    <dsp:sp modelId="{D832600D-9EC5-4EC9-800D-260C9D060BCE}">
      <dsp:nvSpPr>
        <dsp:cNvPr id="0" name=""/>
        <dsp:cNvSpPr/>
      </dsp:nvSpPr>
      <dsp:spPr>
        <a:xfrm>
          <a:off x="0" y="1740877"/>
          <a:ext cx="48955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7C20D-6B0C-4756-BA93-1ED4DBC4BADE}">
      <dsp:nvSpPr>
        <dsp:cNvPr id="0" name=""/>
        <dsp:cNvSpPr/>
      </dsp:nvSpPr>
      <dsp:spPr>
        <a:xfrm>
          <a:off x="118436" y="1625265"/>
          <a:ext cx="466129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28" tIns="0" rIns="12952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Students will become more competitive</a:t>
          </a:r>
        </a:p>
      </dsp:txBody>
      <dsp:txXfrm>
        <a:off x="147257" y="1654086"/>
        <a:ext cx="4603650" cy="532758"/>
      </dsp:txXfrm>
    </dsp:sp>
    <dsp:sp modelId="{8408A308-0B96-439E-8FF3-58D7BEFE4518}">
      <dsp:nvSpPr>
        <dsp:cNvPr id="0" name=""/>
        <dsp:cNvSpPr/>
      </dsp:nvSpPr>
      <dsp:spPr>
        <a:xfrm>
          <a:off x="0" y="2648077"/>
          <a:ext cx="489555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CCDCF-9288-4717-A6B8-429328FC0C75}">
      <dsp:nvSpPr>
        <dsp:cNvPr id="0" name=""/>
        <dsp:cNvSpPr/>
      </dsp:nvSpPr>
      <dsp:spPr>
        <a:xfrm>
          <a:off x="98229" y="2579626"/>
          <a:ext cx="466129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28" tIns="0" rIns="12952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Students will be more focused on ECA</a:t>
          </a:r>
        </a:p>
      </dsp:txBody>
      <dsp:txXfrm>
        <a:off x="127050" y="2608447"/>
        <a:ext cx="4603650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A5A21-02CF-47C4-BCE9-024FF6DD7903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7BCC9-6F30-489E-9435-BF18602F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1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f748fb33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f748fb33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79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7BCC9-6F30-489E-9435-BF18602FB4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FEB7E-0C83-497B-9322-FC2298ACE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C5A886-00BC-C3FF-88A7-EFB092924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D415A-71C3-D0C9-E889-656B3C89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DBA13E-D53B-8D50-D9C0-6BF3E78B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04145C-B402-5398-7BC7-1180FF0F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B026DB-7356-1700-E322-C7068DD5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DD84BB-4B5C-6782-7D42-2A653D4E7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57F0D5-A96F-4D5B-F260-E2818512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0E3EDD-3E98-FE24-E1EB-56764AA9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176ADD-BF09-0B72-5B67-53D33023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7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DA61084-86B8-1A79-235C-6866FE19E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3AED191-38C5-05EB-658A-5DE385229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0B7CD7-F172-5A55-88A0-C1D692AD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E1BD24-AFC4-AC06-170C-5F37CE22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DEF6C9-A79A-DC6A-DC1D-87FDB23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6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D63BB3-BFF5-DB78-CAA3-7556BB47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5D0FB7-6FC4-7E7E-9BFF-17980BB6C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C2F550A-DE05-DA3F-F5E2-47760307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9043BA-90B4-4357-9D94-A5EB36D2C1D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E22C083-A014-B172-34FD-A8D7DD6D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F0FE901-246C-089E-6643-3E2F752F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52BEF-9F0E-41B9-992E-4CB292244B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0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A0403E-F52F-5118-3B72-54DCF888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1F5C97-DC30-9B29-B2A4-ACA363BB1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B425F9-93B7-B4FD-7C42-E5F0AE9C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7C5FE6-5FB9-01D5-EB30-FF928C6A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328789-BC27-8A5B-BF8C-87A99D42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824F04-F9CB-3215-82BD-8B0F49C9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1D0D204-6D2F-2783-F4FA-DA060CE74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F7E4C-9117-6652-6051-3697453D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BCAE40-DAF6-899F-2AF2-90F1069B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2D8E5F-F914-0CC1-80FD-0EC6656A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7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34E034-A893-871F-6391-95A4C34B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178E28-5F1D-7DC3-067F-87A14A893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6B4F275-50D6-C33C-4CD0-4B3432AD4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5D879C-C90F-B797-40A5-179D4831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0DBB14-C713-BE71-E7A7-CEE74DE9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87E18E-76E4-F38F-4E11-9CF91E51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4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ABBA5B-B912-31E4-6CC0-DBB649F8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52DF9C-465C-21A6-549E-825D2D74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0428B7F-0ED4-4C12-FF62-813FFC6CE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8855D7-F3A8-886F-17B3-7CEC4EC89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0DA71D2-931D-60E6-C173-52F8060B6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3B405CF-5DED-6A94-8BD5-E56203F0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AB8122E-2B0A-5BF9-7FCC-063C50C8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E8532A-25AD-3FAF-CE9A-E47B4243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0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773F6-45AC-8826-5157-29BB85F2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0872E8-9D86-1023-8C86-33B83AEA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8D542-3239-6D19-33E8-B48044FB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BCFC16-73C7-B896-15FD-A0133DA5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5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4D97093-F62F-C93B-F0D7-C4EE1746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5B308F1-548A-4036-42E1-97DF47D2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936967-153B-1190-2A3E-A23B5FA4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9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F67DB-8684-F2D2-E2AC-EEFB2CC8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0BA2E0-A9BA-1A7E-53A2-F65942557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1679399-645D-CA94-92C7-D9FD4ABF9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3561E16-B793-825F-11F6-D93955D1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A5DEB7B-7792-400F-CF26-A4A44CC0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E2065C-4486-3113-12FD-3C2F270B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4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C98E6-CABF-7D9D-F80D-45BBA981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D2A3A81-DADC-31D9-4DDC-0300A17B4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BA5A2B6-04B7-C787-BB7F-AEEECA35E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4252BC-6A11-3E00-6611-A4CCB079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FDDA41-6F8F-89B0-A629-4600EC03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98DE2C-20DE-1306-FBA9-659F124C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9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D14950B-8CE5-2CFA-2EAF-70727D73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CCC8F2-D5B8-152E-0947-26A958DD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D630E0-888E-4037-A9B4-EC80A0ACF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DD205-CCBB-42FE-A624-6B8396CFBE46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DC9E9B-58ED-61CC-C127-C9B55D2C9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195F12-C2C0-720C-00FC-62F6599D7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924B1-75CF-4988-A072-4468139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BDF5170-3C29-FFE2-1154-53F9FDA4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910BDF1-AC5F-0CD7-B102-DBAE78599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11527F3-DCD7-F001-3FD0-30B38FE1A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43BA-90B4-4357-9D94-A5EB36D2C1D9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139AA72-376D-01F9-E591-D124737F6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9C233C8-5622-2539-B74E-65FD567C0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52BEF-9F0E-41B9-992E-4CB292244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8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slideLayout" Target="../slideLayouts/slideLayout13.xml"/><Relationship Id="rId7" Type="http://schemas.openxmlformats.org/officeDocument/2006/relationships/chart" Target="../charts/char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13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Data" Target="../diagrams/data3.xml"/><Relationship Id="rId11" Type="http://schemas.openxmlformats.org/officeDocument/2006/relationships/image" Target="../media/image4.png"/><Relationship Id="rId5" Type="http://schemas.openxmlformats.org/officeDocument/2006/relationships/image" Target="../media/image29.jpeg"/><Relationship Id="rId10" Type="http://schemas.microsoft.com/office/2007/relationships/diagramDrawing" Target="../diagrams/drawing3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4.png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32.jpe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4.png"/><Relationship Id="rId2" Type="http://schemas.microsoft.com/office/2007/relationships/media" Target="../media/media17.m4a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tags" Target="../tags/tag8.xml"/><Relationship Id="rId6" Type="http://schemas.openxmlformats.org/officeDocument/2006/relationships/image" Target="../media/image35.jpe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7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0.m4a"/><Relationship Id="rId7" Type="http://schemas.openxmlformats.org/officeDocument/2006/relationships/image" Target="../media/image36.png"/><Relationship Id="rId2" Type="http://schemas.microsoft.com/office/2007/relationships/media" Target="../media/media20.m4a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1.m4a"/><Relationship Id="rId7" Type="http://schemas.openxmlformats.org/officeDocument/2006/relationships/image" Target="../media/image38.png"/><Relationship Id="rId2" Type="http://schemas.microsoft.com/office/2007/relationships/media" Target="../media/media21.m4a"/><Relationship Id="rId1" Type="http://schemas.openxmlformats.org/officeDocument/2006/relationships/tags" Target="../tags/tag10.xml"/><Relationship Id="rId6" Type="http://schemas.openxmlformats.org/officeDocument/2006/relationships/image" Target="../media/image37.jpe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4.m4a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5.jpeg"/><Relationship Id="rId5" Type="http://schemas.openxmlformats.org/officeDocument/2006/relationships/diagramData" Target="../diagrams/data1.xml"/><Relationship Id="rId10" Type="http://schemas.openxmlformats.org/officeDocument/2006/relationships/image" Target="../media/image14.jpe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image" Target="../media/image16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7.m4a"/><Relationship Id="rId7" Type="http://schemas.openxmlformats.org/officeDocument/2006/relationships/image" Target="../media/image20.jp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r="-19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26DA4E2-3270-E74C-2D00-5B8FABB63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14" y="0"/>
            <a:ext cx="1845185" cy="188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D8CB465-1090-DA01-4753-CE9F39DF25FE}"/>
              </a:ext>
            </a:extLst>
          </p:cNvPr>
          <p:cNvSpPr txBox="1"/>
          <p:nvPr/>
        </p:nvSpPr>
        <p:spPr>
          <a:xfrm>
            <a:off x="184219" y="1108102"/>
            <a:ext cx="91647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of AI: </a:t>
            </a:r>
            <a:r>
              <a:rPr lang="en-US" sz="37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37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threats or Opportunities to Academia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2C64C78-96CB-D731-E16A-5D85CE7F4AFB}"/>
              </a:ext>
            </a:extLst>
          </p:cNvPr>
          <p:cNvSpPr txBox="1"/>
          <p:nvPr/>
        </p:nvSpPr>
        <p:spPr>
          <a:xfrm>
            <a:off x="184219" y="3782954"/>
            <a:ext cx="4078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Members: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Rizuanul</a:t>
            </a:r>
            <a:r>
              <a:rPr lang="en-US" dirty="0">
                <a:solidFill>
                  <a:schemeClr val="bg1"/>
                </a:solidFill>
              </a:rPr>
              <a:t> Alam,</a:t>
            </a:r>
          </a:p>
          <a:p>
            <a:r>
              <a:rPr lang="en-US" dirty="0">
                <a:solidFill>
                  <a:schemeClr val="bg1"/>
                </a:solidFill>
              </a:rPr>
              <a:t>(Department of Electronics &amp; Telecommunication Engineering, CUET)</a:t>
            </a:r>
          </a:p>
          <a:p>
            <a:r>
              <a:rPr lang="en-US" dirty="0">
                <a:solidFill>
                  <a:schemeClr val="bg1"/>
                </a:solidFill>
              </a:rPr>
              <a:t>2.  GM Faysal Taisir,</a:t>
            </a:r>
          </a:p>
          <a:p>
            <a:r>
              <a:rPr lang="en-US" dirty="0">
                <a:solidFill>
                  <a:schemeClr val="bg1"/>
                </a:solidFill>
              </a:rPr>
              <a:t>(Department of Computer Science and Engineering, CUET)</a:t>
            </a: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 err="1">
                <a:solidFill>
                  <a:schemeClr val="bg1"/>
                </a:solidFill>
              </a:rPr>
              <a:t>Rayhanul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Nayem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(Department of Mechanical Engineering, CUET)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BD1E08-1C28-EA41-5C6F-73921125E28B}"/>
              </a:ext>
            </a:extLst>
          </p:cNvPr>
          <p:cNvSpPr txBox="1"/>
          <p:nvPr/>
        </p:nvSpPr>
        <p:spPr>
          <a:xfrm>
            <a:off x="184219" y="70080"/>
            <a:ext cx="579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FACE THE CASE 3.0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55B01A9-BD85-3163-734C-1EFB1BD56107}"/>
              </a:ext>
            </a:extLst>
          </p:cNvPr>
          <p:cNvCxnSpPr>
            <a:cxnSpLocks/>
          </p:cNvCxnSpPr>
          <p:nvPr/>
        </p:nvCxnSpPr>
        <p:spPr>
          <a:xfrm>
            <a:off x="184219" y="777966"/>
            <a:ext cx="6258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3E471C7-2571-AE07-365C-1A72D56ADC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14" y="1885071"/>
            <a:ext cx="1624089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C97364-1B69-C63D-9F1E-5E162DB1DEDD}"/>
              </a:ext>
            </a:extLst>
          </p:cNvPr>
          <p:cNvSpPr txBox="1"/>
          <p:nvPr/>
        </p:nvSpPr>
        <p:spPr>
          <a:xfrm>
            <a:off x="184219" y="2933916"/>
            <a:ext cx="348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Team: Cerebral Crew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503">
        <p:fade/>
      </p:transition>
    </mc:Choice>
    <mc:Fallback>
      <p:transition spd="med" advTm="19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rgbClr val="00206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6;p5"/>
          <p:cNvSpPr/>
          <p:nvPr/>
        </p:nvSpPr>
        <p:spPr>
          <a:xfrm>
            <a:off x="3991729" y="177531"/>
            <a:ext cx="4512541" cy="52482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accent1">
                <a:alpha val="88000"/>
              </a:schemeClr>
            </a:glo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Virtual Learning assistant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1655" y="961570"/>
            <a:ext cx="8618684" cy="494981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  <a:effectLst>
            <a:glow>
              <a:schemeClr val="accent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50000"/>
                </a:srgbClr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0127" y="960689"/>
            <a:ext cx="2955637" cy="4821381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>
              <a:schemeClr val="accent1">
                <a:alpha val="88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9" y="1058786"/>
            <a:ext cx="972127" cy="972127"/>
          </a:xfrm>
          <a:prstGeom prst="rect">
            <a:avLst/>
          </a:prstGeom>
          <a:effectLst>
            <a:glow>
              <a:schemeClr val="accent1">
                <a:alpha val="88000"/>
              </a:schemeClr>
            </a:glow>
          </a:effectLst>
        </p:spPr>
      </p:pic>
      <p:graphicFrame>
        <p:nvGraphicFramePr>
          <p:cNvPr id="6" name="Chart 5"/>
          <p:cNvGraphicFramePr/>
          <p:nvPr/>
        </p:nvGraphicFramePr>
        <p:xfrm>
          <a:off x="259419" y="1608310"/>
          <a:ext cx="2955638" cy="2002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344854" y="3672359"/>
          <a:ext cx="2802977" cy="1954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4270310" y="5366434"/>
            <a:ext cx="4221018" cy="41563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2032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Send a message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4819" y="1228543"/>
            <a:ext cx="4507346" cy="4045527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glow rad="2032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28" y="1395914"/>
            <a:ext cx="711200" cy="7112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4361712" y="1773275"/>
            <a:ext cx="3465187" cy="338554"/>
          </a:xfrm>
          <a:prstGeom prst="rect">
            <a:avLst/>
          </a:prstGeom>
          <a:noFill/>
          <a:effectLst>
            <a:glow rad="254000">
              <a:schemeClr val="accent1">
                <a:alpha val="88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How can I start Learning Programming?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39" y="2192217"/>
            <a:ext cx="1648113" cy="893649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4834870" y="2365105"/>
            <a:ext cx="3553925" cy="2677656"/>
          </a:xfrm>
          <a:prstGeom prst="rect">
            <a:avLst/>
          </a:prstGeom>
          <a:noFill/>
          <a:effectLst>
            <a:glow rad="254000">
              <a:schemeClr val="accent1">
                <a:alpha val="88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1D5DB"/>
                </a:solidFill>
                <a:effectLst/>
                <a:uLnTx/>
                <a:uFillTx/>
                <a:latin typeface="Söhne"/>
                <a:cs typeface="+mn-cs"/>
              </a:rPr>
              <a:t>Learning programming is an exciting journey, and it's never too late to start. Here are some steps to help you get started: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1D5DB"/>
                </a:solidFill>
                <a:effectLst/>
                <a:uLnTx/>
                <a:uFillTx/>
                <a:latin typeface="Söhne"/>
                <a:cs typeface="+mn-cs"/>
              </a:rPr>
              <a:t>Choose a Programming Language: There are several programming languages available, each with its own strengths and weaknesses. Python and JavaScript are great for beginners, while Java and C++ are popular choices for more complex applications. Pick a language that fits your goals.</a:t>
            </a:r>
          </a:p>
        </p:txBody>
      </p:sp>
      <p:sp>
        <p:nvSpPr>
          <p:cNvPr id="21" name="Freeform 20"/>
          <p:cNvSpPr/>
          <p:nvPr/>
        </p:nvSpPr>
        <p:spPr>
          <a:xfrm>
            <a:off x="9128846" y="3085866"/>
            <a:ext cx="2999674" cy="712934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Track daily activities of the Student</a:t>
            </a:r>
          </a:p>
        </p:txBody>
      </p:sp>
      <p:sp>
        <p:nvSpPr>
          <p:cNvPr id="22" name="Freeform 21"/>
          <p:cNvSpPr/>
          <p:nvPr/>
        </p:nvSpPr>
        <p:spPr>
          <a:xfrm>
            <a:off x="9093304" y="4372539"/>
            <a:ext cx="2999674" cy="712934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Recommends based on the skillsets and weakness</a:t>
            </a:r>
          </a:p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9105338" y="5792920"/>
            <a:ext cx="2999674" cy="712934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 Recommends job    opportunities based on his skill level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318661" y="770021"/>
            <a:ext cx="7810185" cy="625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9057373" y="345852"/>
            <a:ext cx="2999674" cy="712934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Personal interface for Every Student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8008219" y="2096636"/>
            <a:ext cx="1715790" cy="232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9106542" y="1688525"/>
            <a:ext cx="2999674" cy="712934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Clearing Doubts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868328" y="2753854"/>
            <a:ext cx="6688200" cy="74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2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68">
        <p:fade/>
      </p:transition>
    </mc:Choice>
    <mc:Fallback>
      <p:transition spd="med" advTm="8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accent5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6;p5"/>
          <p:cNvSpPr/>
          <p:nvPr/>
        </p:nvSpPr>
        <p:spPr>
          <a:xfrm>
            <a:off x="4096680" y="129825"/>
            <a:ext cx="4512541" cy="52482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accent1">
                <a:alpha val="88000"/>
              </a:schemeClr>
            </a:glo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Adaptive Testing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291" y="998795"/>
            <a:ext cx="8618684" cy="494981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  <a:effectLst>
            <a:glow>
              <a:schemeClr val="accent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50000"/>
                </a:srgbClr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4763" y="997914"/>
            <a:ext cx="2955637" cy="4821381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>
              <a:schemeClr val="accent1">
                <a:alpha val="88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5" y="1096011"/>
            <a:ext cx="972127" cy="972127"/>
          </a:xfrm>
          <a:prstGeom prst="rect">
            <a:avLst/>
          </a:prstGeom>
          <a:effectLst>
            <a:glow>
              <a:schemeClr val="accent1">
                <a:alpha val="88000"/>
              </a:schemeClr>
            </a:glow>
          </a:effectLst>
        </p:spPr>
      </p:pic>
      <p:graphicFrame>
        <p:nvGraphicFramePr>
          <p:cNvPr id="6" name="Chart 5"/>
          <p:cNvGraphicFramePr/>
          <p:nvPr/>
        </p:nvGraphicFramePr>
        <p:xfrm>
          <a:off x="654055" y="1645535"/>
          <a:ext cx="2955638" cy="2002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739490" y="3709584"/>
          <a:ext cx="2802977" cy="1954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4067954" y="5482464"/>
            <a:ext cx="4818010" cy="36570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2032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Send a message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6595035" y="1265768"/>
            <a:ext cx="2401765" cy="4045527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glow rad="2032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805569" y="1408062"/>
            <a:ext cx="2001594" cy="474946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Coding Round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67868" y="1195273"/>
            <a:ext cx="2401765" cy="4045527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glow rad="2032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graphicFrame>
        <p:nvGraphicFramePr>
          <p:cNvPr id="35" name="Chart 34"/>
          <p:cNvGraphicFramePr/>
          <p:nvPr/>
        </p:nvGraphicFramePr>
        <p:xfrm>
          <a:off x="6690530" y="1883008"/>
          <a:ext cx="2231672" cy="2332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7" name="Freeform 36"/>
          <p:cNvSpPr/>
          <p:nvPr/>
        </p:nvSpPr>
        <p:spPr>
          <a:xfrm>
            <a:off x="4096680" y="1358729"/>
            <a:ext cx="2001594" cy="474946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Academic Studies</a:t>
            </a:r>
          </a:p>
        </p:txBody>
      </p:sp>
      <p:graphicFrame>
        <p:nvGraphicFramePr>
          <p:cNvPr id="38" name="Chart 37"/>
          <p:cNvGraphicFramePr/>
          <p:nvPr/>
        </p:nvGraphicFramePr>
        <p:xfrm>
          <a:off x="3981641" y="1833675"/>
          <a:ext cx="2231672" cy="2335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2" name="Freeform 41"/>
          <p:cNvSpPr/>
          <p:nvPr/>
        </p:nvSpPr>
        <p:spPr>
          <a:xfrm>
            <a:off x="6805569" y="4246232"/>
            <a:ext cx="2001594" cy="408491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Solve Questions</a:t>
            </a:r>
          </a:p>
        </p:txBody>
      </p:sp>
      <p:sp>
        <p:nvSpPr>
          <p:cNvPr id="45" name="Freeform 44"/>
          <p:cNvSpPr/>
          <p:nvPr/>
        </p:nvSpPr>
        <p:spPr>
          <a:xfrm>
            <a:off x="6805569" y="4817582"/>
            <a:ext cx="2001594" cy="408491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View Resources </a:t>
            </a:r>
          </a:p>
        </p:txBody>
      </p:sp>
      <p:sp>
        <p:nvSpPr>
          <p:cNvPr id="46" name="Freeform 45"/>
          <p:cNvSpPr/>
          <p:nvPr/>
        </p:nvSpPr>
        <p:spPr>
          <a:xfrm>
            <a:off x="4096680" y="4169163"/>
            <a:ext cx="2001594" cy="408491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Solve Questions</a:t>
            </a:r>
          </a:p>
        </p:txBody>
      </p:sp>
      <p:sp>
        <p:nvSpPr>
          <p:cNvPr id="47" name="Freeform 46"/>
          <p:cNvSpPr/>
          <p:nvPr/>
        </p:nvSpPr>
        <p:spPr>
          <a:xfrm>
            <a:off x="4096680" y="4740513"/>
            <a:ext cx="2001594" cy="408491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View Resources 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8807164" y="1641975"/>
            <a:ext cx="1217803" cy="735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9741348" y="1056050"/>
            <a:ext cx="2141418" cy="777625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Show Analytics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8656979" y="3721325"/>
            <a:ext cx="1217803" cy="735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9718958" y="3132512"/>
            <a:ext cx="2330410" cy="794723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Suggest Questions based on Current Skill level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8656979" y="5149004"/>
            <a:ext cx="1217803" cy="514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9797114" y="5226073"/>
            <a:ext cx="2141418" cy="777625"/>
          </a:xfrm>
          <a:custGeom>
            <a:avLst/>
            <a:gdLst>
              <a:gd name="connsiteX0" fmla="*/ 0 w 3522133"/>
              <a:gd name="connsiteY0" fmla="*/ 128414 h 770466"/>
              <a:gd name="connsiteX1" fmla="*/ 128414 w 3522133"/>
              <a:gd name="connsiteY1" fmla="*/ 0 h 770466"/>
              <a:gd name="connsiteX2" fmla="*/ 3393719 w 3522133"/>
              <a:gd name="connsiteY2" fmla="*/ 0 h 770466"/>
              <a:gd name="connsiteX3" fmla="*/ 3522133 w 3522133"/>
              <a:gd name="connsiteY3" fmla="*/ 128414 h 770466"/>
              <a:gd name="connsiteX4" fmla="*/ 3522133 w 3522133"/>
              <a:gd name="connsiteY4" fmla="*/ 642052 h 770466"/>
              <a:gd name="connsiteX5" fmla="*/ 3393719 w 3522133"/>
              <a:gd name="connsiteY5" fmla="*/ 770466 h 770466"/>
              <a:gd name="connsiteX6" fmla="*/ 128414 w 3522133"/>
              <a:gd name="connsiteY6" fmla="*/ 770466 h 770466"/>
              <a:gd name="connsiteX7" fmla="*/ 0 w 3522133"/>
              <a:gd name="connsiteY7" fmla="*/ 642052 h 770466"/>
              <a:gd name="connsiteX8" fmla="*/ 0 w 3522133"/>
              <a:gd name="connsiteY8" fmla="*/ 128414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770466">
                <a:moveTo>
                  <a:pt x="0" y="128414"/>
                </a:moveTo>
                <a:cubicBezTo>
                  <a:pt x="0" y="57493"/>
                  <a:pt x="57493" y="0"/>
                  <a:pt x="128414" y="0"/>
                </a:cubicBezTo>
                <a:lnTo>
                  <a:pt x="3393719" y="0"/>
                </a:lnTo>
                <a:cubicBezTo>
                  <a:pt x="3464640" y="0"/>
                  <a:pt x="3522133" y="57493"/>
                  <a:pt x="3522133" y="128414"/>
                </a:cubicBezTo>
                <a:lnTo>
                  <a:pt x="3522133" y="642052"/>
                </a:lnTo>
                <a:cubicBezTo>
                  <a:pt x="3522133" y="712973"/>
                  <a:pt x="3464640" y="770466"/>
                  <a:pt x="3393719" y="770466"/>
                </a:cubicBezTo>
                <a:lnTo>
                  <a:pt x="128414" y="770466"/>
                </a:lnTo>
                <a:cubicBezTo>
                  <a:pt x="57493" y="770466"/>
                  <a:pt x="0" y="712973"/>
                  <a:pt x="0" y="642052"/>
                </a:cubicBezTo>
                <a:lnTo>
                  <a:pt x="0" y="128414"/>
                </a:lnTo>
                <a:close/>
              </a:path>
            </a:pathLst>
          </a:custGeom>
          <a:solidFill>
            <a:schemeClr val="bg2">
              <a:lumMod val="25000"/>
              <a:alpha val="90000"/>
            </a:schemeClr>
          </a:solidFill>
          <a:effectLst>
            <a:glow rad="76200">
              <a:schemeClr val="bg1">
                <a:alpha val="25000"/>
              </a:schemeClr>
            </a:glo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191" tIns="106191" rIns="106191" bIns="106191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Suggest Recourses to Study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565">
        <p:fade/>
      </p:transition>
    </mc:Choice>
    <mc:Fallback>
      <p:transition spd="med" advTm="235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6CC8E06-61BB-64DB-5278-191BE066D54A}"/>
              </a:ext>
            </a:extLst>
          </p:cNvPr>
          <p:cNvSpPr/>
          <p:nvPr/>
        </p:nvSpPr>
        <p:spPr>
          <a:xfrm>
            <a:off x="324474" y="1068861"/>
            <a:ext cx="7118882" cy="1156832"/>
          </a:xfrm>
          <a:prstGeom prst="roundRect">
            <a:avLst>
              <a:gd name="adj" fmla="val 13173"/>
            </a:avLst>
          </a:prstGeom>
          <a:effectLst>
            <a:outerShdw blurRad="50800" dist="38100" dir="13500000" algn="br" rotWithShape="0">
              <a:schemeClr val="accent1">
                <a:lumMod val="40000"/>
                <a:lumOff val="60000"/>
                <a:alpha val="40000"/>
              </a:schemeClr>
            </a:outerShdw>
            <a:reflection stA="58000" endPos="38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0" i="0" dirty="0">
                <a:solidFill>
                  <a:schemeClr val="bg1"/>
                </a:solidFill>
                <a:effectLst/>
                <a:latin typeface="Söhne"/>
              </a:rPr>
              <a:t>AI can be used to automate the assessment process. This would involve developing an AI-powered system that can grade assignments, essays, and exams. This will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4F5CCCE-8A5C-D854-181C-CD3E800A8B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021" r="5538" b="16251"/>
          <a:stretch/>
        </p:blipFill>
        <p:spPr>
          <a:xfrm>
            <a:off x="5340968" y="2632130"/>
            <a:ext cx="5590024" cy="4225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6CEA28E-5C23-5CFD-3C55-85B31FAD51B1}"/>
              </a:ext>
            </a:extLst>
          </p:cNvPr>
          <p:cNvSpPr/>
          <p:nvPr/>
        </p:nvSpPr>
        <p:spPr>
          <a:xfrm>
            <a:off x="8703021" y="4040467"/>
            <a:ext cx="1559768" cy="240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 workload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FEBB551-2051-21E2-61D1-3B99F23BAB92}"/>
              </a:ext>
            </a:extLst>
          </p:cNvPr>
          <p:cNvSpPr/>
          <p:nvPr/>
        </p:nvSpPr>
        <p:spPr>
          <a:xfrm>
            <a:off x="8683258" y="4568427"/>
            <a:ext cx="1559768" cy="240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Save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F958B33-FB80-12B0-C650-C274D974A197}"/>
              </a:ext>
            </a:extLst>
          </p:cNvPr>
          <p:cNvSpPr/>
          <p:nvPr/>
        </p:nvSpPr>
        <p:spPr>
          <a:xfrm>
            <a:off x="8698606" y="5064296"/>
            <a:ext cx="1559768" cy="240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Faster 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8C9018C-0242-D994-BA96-F03CA2CDFC7D}"/>
              </a:ext>
            </a:extLst>
          </p:cNvPr>
          <p:cNvSpPr/>
          <p:nvPr/>
        </p:nvSpPr>
        <p:spPr>
          <a:xfrm>
            <a:off x="8698606" y="5578674"/>
            <a:ext cx="1559768" cy="240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grading Bias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9BDEF2-B765-385A-1E2E-3F2D140262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7137"/>
          <a:stretch/>
        </p:blipFill>
        <p:spPr>
          <a:xfrm>
            <a:off x="0" y="2934553"/>
            <a:ext cx="4470400" cy="3974880"/>
          </a:xfrm>
          <a:prstGeom prst="rect">
            <a:avLst/>
          </a:prstGeom>
        </p:spPr>
      </p:pic>
      <p:sp>
        <p:nvSpPr>
          <p:cNvPr id="7" name="Google Shape;206;p5">
            <a:extLst>
              <a:ext uri="{FF2B5EF4-FFF2-40B4-BE49-F238E27FC236}">
                <a16:creationId xmlns:a16="http://schemas.microsoft.com/office/drawing/2014/main" xmlns="" id="{93409ED3-A725-F826-C41C-7524FD696289}"/>
              </a:ext>
            </a:extLst>
          </p:cNvPr>
          <p:cNvSpPr/>
          <p:nvPr/>
        </p:nvSpPr>
        <p:spPr>
          <a:xfrm>
            <a:off x="4156203" y="166625"/>
            <a:ext cx="4512541" cy="52482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accent1">
                <a:alpha val="88000"/>
              </a:schemeClr>
            </a:glo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Intelligent Grading and Feedback</a:t>
            </a:r>
          </a:p>
          <a:p>
            <a:pPr algn="ctr"/>
            <a:endParaRPr lang="en-US" sz="24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5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96">
        <p:fade/>
      </p:transition>
    </mc:Choice>
    <mc:Fallback>
      <p:transition spd="med" advTm="11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1A133D6A-1245-6926-3389-9617BCD86253}"/>
              </a:ext>
            </a:extLst>
          </p:cNvPr>
          <p:cNvSpPr/>
          <p:nvPr/>
        </p:nvSpPr>
        <p:spPr>
          <a:xfrm>
            <a:off x="317354" y="1227549"/>
            <a:ext cx="5847472" cy="164301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There will be a central leaderboard both for inter departmental and intra departmental. The marking and grading is done automatically by AI. Also the leaderboard keeps updating by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73AF93-F4A5-8347-07BF-159A5FC856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77" y="2437373"/>
            <a:ext cx="4431323" cy="442062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85936900-9D24-8802-D916-049B057B4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697459"/>
              </p:ext>
            </p:extLst>
          </p:nvPr>
        </p:nvGraphicFramePr>
        <p:xfrm>
          <a:off x="1969477" y="2870566"/>
          <a:ext cx="4895557" cy="3690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Google Shape;206;p5">
            <a:extLst>
              <a:ext uri="{FF2B5EF4-FFF2-40B4-BE49-F238E27FC236}">
                <a16:creationId xmlns:a16="http://schemas.microsoft.com/office/drawing/2014/main" xmlns="" id="{93409ED3-A725-F826-C41C-7524FD696289}"/>
              </a:ext>
            </a:extLst>
          </p:cNvPr>
          <p:cNvSpPr/>
          <p:nvPr/>
        </p:nvSpPr>
        <p:spPr>
          <a:xfrm>
            <a:off x="4156203" y="166625"/>
            <a:ext cx="4512541" cy="52482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accent1">
                <a:alpha val="88000"/>
              </a:schemeClr>
            </a:glo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Intelligent Grading and Feedback</a:t>
            </a:r>
          </a:p>
          <a:p>
            <a:pPr algn="ctr"/>
            <a:endParaRPr lang="en-US" sz="2400" b="1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4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12">
        <p:fade/>
      </p:transition>
    </mc:Choice>
    <mc:Fallback>
      <p:transition spd="med" advTm="10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CEB57A-113B-8BE2-F437-B8E9EAFDE6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5230" r="9869" b="5423"/>
          <a:stretch/>
        </p:blipFill>
        <p:spPr>
          <a:xfrm>
            <a:off x="0" y="829994"/>
            <a:ext cx="351130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05F768-A496-82D5-BA18-8427D7672D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" t="17846" r="4735" b="17744"/>
          <a:stretch/>
        </p:blipFill>
        <p:spPr>
          <a:xfrm>
            <a:off x="7891975" y="3812505"/>
            <a:ext cx="4336342" cy="3094571"/>
          </a:xfrm>
          <a:prstGeom prst="rect">
            <a:avLst/>
          </a:prstGeom>
        </p:spPr>
      </p:pic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xmlns="" id="{0FE0B9CE-A230-6D26-D4AB-7347FFE3DA2A}"/>
              </a:ext>
            </a:extLst>
          </p:cNvPr>
          <p:cNvSpPr/>
          <p:nvPr/>
        </p:nvSpPr>
        <p:spPr>
          <a:xfrm>
            <a:off x="5957440" y="2229729"/>
            <a:ext cx="5992837" cy="858129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Scheduling, Attendance Tracking has always been a big headache for the tutors.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A01EC40-BB92-C992-5E71-BA02AA1C7FD8}"/>
              </a:ext>
            </a:extLst>
          </p:cNvPr>
          <p:cNvSpPr/>
          <p:nvPr/>
        </p:nvSpPr>
        <p:spPr>
          <a:xfrm>
            <a:off x="2577866" y="4019310"/>
            <a:ext cx="4740812" cy="2082019"/>
          </a:xfrm>
          <a:prstGeom prst="roundRect">
            <a:avLst/>
          </a:prstGeom>
          <a:ln>
            <a:solidFill>
              <a:srgbClr val="00B0F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problem can be solved by using AI. The classes will automatically be synchronized with other teachers classes and teacher will be notified if any free slot is here</a:t>
            </a:r>
          </a:p>
          <a:p>
            <a:pPr algn="ctr"/>
            <a:endParaRPr lang="en-US" dirty="0"/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xmlns="" id="{D3BC9E3A-C30C-3E81-77F7-61D66738C1EA}"/>
              </a:ext>
            </a:extLst>
          </p:cNvPr>
          <p:cNvSpPr/>
          <p:nvPr/>
        </p:nvSpPr>
        <p:spPr>
          <a:xfrm>
            <a:off x="3981157" y="126868"/>
            <a:ext cx="4717532" cy="78753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sz="2800" b="1" dirty="0">
              <a:latin typeface="Gordita"/>
            </a:endParaRPr>
          </a:p>
          <a:p>
            <a:pPr algn="ctr"/>
            <a:endParaRPr lang="en-US" sz="2800" b="1" dirty="0">
              <a:latin typeface="Gordita"/>
            </a:endParaRPr>
          </a:p>
          <a:p>
            <a:pPr algn="ctr"/>
            <a:r>
              <a:rPr lang="en-US" sz="2800" b="1" dirty="0">
                <a:latin typeface="Gordita"/>
              </a:rPr>
              <a:t>Automated administrative tasks</a:t>
            </a:r>
          </a:p>
          <a:p>
            <a:pPr algn="ctr"/>
            <a:endParaRPr lang="en-US" sz="2800" b="1" dirty="0">
              <a:latin typeface="Comfortaa"/>
              <a:ea typeface="Comfortaa"/>
              <a:cs typeface="Comfortaa"/>
              <a:sym typeface="Comfortaa"/>
            </a:endParaRPr>
          </a:p>
          <a:p>
            <a:pPr lvl="0" algn="ctr">
              <a:defRPr/>
            </a:pPr>
            <a:endParaRPr lang="en-US" sz="28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0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274">
        <p:fade/>
      </p:transition>
    </mc:Choice>
    <mc:Fallback>
      <p:transition spd="med" advTm="16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3;p14">
            <a:extLst>
              <a:ext uri="{FF2B5EF4-FFF2-40B4-BE49-F238E27FC236}">
                <a16:creationId xmlns:a16="http://schemas.microsoft.com/office/drawing/2014/main" xmlns="" id="{D3BC9E3A-C30C-3E81-77F7-61D66738C1EA}"/>
              </a:ext>
            </a:extLst>
          </p:cNvPr>
          <p:cNvSpPr/>
          <p:nvPr/>
        </p:nvSpPr>
        <p:spPr>
          <a:xfrm>
            <a:off x="4254551" y="136700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lang="en" sz="2533" b="1" dirty="0"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Model</a:t>
            </a:r>
            <a:endParaRPr sz="2533"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xmlns="" id="{18F1C141-EC57-8FFA-3AB1-889F8BA99108}"/>
              </a:ext>
            </a:extLst>
          </p:cNvPr>
          <p:cNvSpPr/>
          <p:nvPr/>
        </p:nvSpPr>
        <p:spPr>
          <a:xfrm>
            <a:off x="3283207" y="3599686"/>
            <a:ext cx="2540817" cy="2308745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xmlns="" id="{735386F0-EFB4-BFAE-48AE-089BA2FB63F8}"/>
              </a:ext>
            </a:extLst>
          </p:cNvPr>
          <p:cNvSpPr/>
          <p:nvPr/>
        </p:nvSpPr>
        <p:spPr>
          <a:xfrm>
            <a:off x="239151" y="969751"/>
            <a:ext cx="7202658" cy="1592131"/>
          </a:xfrm>
          <a:prstGeom prst="downArrowCallout">
            <a:avLst/>
          </a:prstGeom>
          <a:solidFill>
            <a:srgbClr val="115764"/>
          </a:solidFill>
          <a:ln w="12700" cap="flat" cmpd="sng" algn="ctr">
            <a:solidFill>
              <a:srgbClr val="11576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are introducing a 5 Point </a:t>
            </a:r>
            <a:r>
              <a:rPr lang="en-US" dirty="0">
                <a:solidFill>
                  <a:schemeClr val="bg1"/>
                </a:solidFill>
              </a:rPr>
              <a:t>assessment model can detect the presence of artificial intelligence in students writings.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5A8210C-DAFE-466C-59F4-E3E48D020E5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0" t="4654" r="17100" b="10937"/>
          <a:stretch/>
        </p:blipFill>
        <p:spPr>
          <a:xfrm>
            <a:off x="3912585" y="4054276"/>
            <a:ext cx="1222254" cy="1739610"/>
          </a:xfrm>
          <a:prstGeom prst="rect">
            <a:avLst/>
          </a:prstGeom>
        </p:spPr>
      </p:pic>
      <p:sp>
        <p:nvSpPr>
          <p:cNvPr id="12" name="Google Shape;93;p14">
            <a:extLst>
              <a:ext uri="{FF2B5EF4-FFF2-40B4-BE49-F238E27FC236}">
                <a16:creationId xmlns:a16="http://schemas.microsoft.com/office/drawing/2014/main" xmlns="" id="{D0E8071D-1E82-8BA8-FC2A-07C85C3945AB}"/>
              </a:ext>
            </a:extLst>
          </p:cNvPr>
          <p:cNvSpPr/>
          <p:nvPr/>
        </p:nvSpPr>
        <p:spPr>
          <a:xfrm>
            <a:off x="3659501" y="3115277"/>
            <a:ext cx="1788227" cy="4888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Style and tone</a:t>
            </a:r>
            <a:endParaRPr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5" name="Google Shape;93;p14">
            <a:extLst>
              <a:ext uri="{FF2B5EF4-FFF2-40B4-BE49-F238E27FC236}">
                <a16:creationId xmlns:a16="http://schemas.microsoft.com/office/drawing/2014/main" xmlns="" id="{0848AB7C-283A-A0ED-DE9A-25FBE5D76422}"/>
              </a:ext>
            </a:extLst>
          </p:cNvPr>
          <p:cNvSpPr/>
          <p:nvPr/>
        </p:nvSpPr>
        <p:spPr>
          <a:xfrm>
            <a:off x="5783813" y="4303948"/>
            <a:ext cx="1617785" cy="4888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Repetition</a:t>
            </a:r>
            <a:endParaRPr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6" name="Google Shape;93;p14">
            <a:extLst>
              <a:ext uri="{FF2B5EF4-FFF2-40B4-BE49-F238E27FC236}">
                <a16:creationId xmlns:a16="http://schemas.microsoft.com/office/drawing/2014/main" xmlns="" id="{1CBF0534-5836-652D-7947-B1334B8258D6}"/>
              </a:ext>
            </a:extLst>
          </p:cNvPr>
          <p:cNvSpPr/>
          <p:nvPr/>
        </p:nvSpPr>
        <p:spPr>
          <a:xfrm>
            <a:off x="5322297" y="5811325"/>
            <a:ext cx="2119512" cy="4888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Inconsistencies</a:t>
            </a:r>
            <a:endParaRPr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7" name="Google Shape;93;p14">
            <a:extLst>
              <a:ext uri="{FF2B5EF4-FFF2-40B4-BE49-F238E27FC236}">
                <a16:creationId xmlns:a16="http://schemas.microsoft.com/office/drawing/2014/main" xmlns="" id="{B69DA4F9-2043-DF4A-5D3E-A18B2AF4E116}"/>
              </a:ext>
            </a:extLst>
          </p:cNvPr>
          <p:cNvSpPr/>
          <p:nvPr/>
        </p:nvSpPr>
        <p:spPr>
          <a:xfrm>
            <a:off x="1514006" y="5908431"/>
            <a:ext cx="2270927" cy="4888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Unnatural language</a:t>
            </a:r>
            <a:endParaRPr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xmlns="" id="{9B4BBD0D-7819-33EF-FEC5-6EDC7CBBB710}"/>
              </a:ext>
            </a:extLst>
          </p:cNvPr>
          <p:cNvSpPr/>
          <p:nvPr/>
        </p:nvSpPr>
        <p:spPr>
          <a:xfrm>
            <a:off x="7441809" y="3876654"/>
            <a:ext cx="3905745" cy="91614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AI models can generate repetitive phrases or sentences as they rely on algorithms and statistical patterns.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xmlns="" id="{796104BD-5EE0-D8F7-CA66-21082E56CB47}"/>
              </a:ext>
            </a:extLst>
          </p:cNvPr>
          <p:cNvSpPr/>
          <p:nvPr/>
        </p:nvSpPr>
        <p:spPr>
          <a:xfrm>
            <a:off x="5447728" y="2454985"/>
            <a:ext cx="4695102" cy="91614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AI-generated content may lack the nuances and idiosyncrasies of human writing, resulting in a uniform style and tone throughout the text.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xmlns="" id="{8AF1EC1D-C755-EE93-AF15-5F271B9F546A}"/>
              </a:ext>
            </a:extLst>
          </p:cNvPr>
          <p:cNvSpPr/>
          <p:nvPr/>
        </p:nvSpPr>
        <p:spPr>
          <a:xfrm>
            <a:off x="7361387" y="5484245"/>
            <a:ext cx="2906875" cy="1040246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AI-generated content may contain factual or logical inconsistencies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Scroll: Horizontal 22">
            <a:extLst>
              <a:ext uri="{FF2B5EF4-FFF2-40B4-BE49-F238E27FC236}">
                <a16:creationId xmlns:a16="http://schemas.microsoft.com/office/drawing/2014/main" xmlns="" id="{1D554DF8-7177-239C-DF24-439D53F66463}"/>
              </a:ext>
            </a:extLst>
          </p:cNvPr>
          <p:cNvSpPr/>
          <p:nvPr/>
        </p:nvSpPr>
        <p:spPr>
          <a:xfrm>
            <a:off x="-44505" y="5324532"/>
            <a:ext cx="3013023" cy="656267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AI generated  texts may sound unnatural or robotic.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4" name="Scroll: Horizontal 23">
            <a:extLst>
              <a:ext uri="{FF2B5EF4-FFF2-40B4-BE49-F238E27FC236}">
                <a16:creationId xmlns:a16="http://schemas.microsoft.com/office/drawing/2014/main" xmlns="" id="{708AD6BF-8D21-55C4-0F34-955523E3DA6E}"/>
              </a:ext>
            </a:extLst>
          </p:cNvPr>
          <p:cNvSpPr/>
          <p:nvPr/>
        </p:nvSpPr>
        <p:spPr>
          <a:xfrm>
            <a:off x="78853" y="3147553"/>
            <a:ext cx="3013023" cy="1076807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500" dirty="0">
                <a:solidFill>
                  <a:schemeClr val="tx1"/>
                </a:solidFill>
              </a:rPr>
              <a:t>Some AI-generated content may include code or metadata that reveals the use of an AI model.</a:t>
            </a:r>
          </a:p>
        </p:txBody>
      </p:sp>
      <p:sp>
        <p:nvSpPr>
          <p:cNvPr id="25" name="Google Shape;93;p14">
            <a:extLst>
              <a:ext uri="{FF2B5EF4-FFF2-40B4-BE49-F238E27FC236}">
                <a16:creationId xmlns:a16="http://schemas.microsoft.com/office/drawing/2014/main" xmlns="" id="{B0B381DD-9548-5EDC-02B1-9CB4329D94FB}"/>
              </a:ext>
            </a:extLst>
          </p:cNvPr>
          <p:cNvSpPr/>
          <p:nvPr/>
        </p:nvSpPr>
        <p:spPr>
          <a:xfrm>
            <a:off x="1745844" y="4137324"/>
            <a:ext cx="1537363" cy="4888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  <a:ea typeface="Comfortaa"/>
                <a:cs typeface="Times New Roman" panose="02020603050405020304" pitchFamily="18" charset="0"/>
                <a:sym typeface="Comfortaa"/>
              </a:rPr>
              <a:t>Source Code</a:t>
            </a:r>
            <a:endParaRPr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26" name="Rectangle: Beveled 25">
            <a:extLst>
              <a:ext uri="{FF2B5EF4-FFF2-40B4-BE49-F238E27FC236}">
                <a16:creationId xmlns:a16="http://schemas.microsoft.com/office/drawing/2014/main" xmlns="" id="{E1B0B95F-46A4-7988-DFE9-0F99D795F934}"/>
              </a:ext>
            </a:extLst>
          </p:cNvPr>
          <p:cNvSpPr/>
          <p:nvPr/>
        </p:nvSpPr>
        <p:spPr>
          <a:xfrm>
            <a:off x="8080551" y="1244225"/>
            <a:ext cx="4111449" cy="886824"/>
          </a:xfrm>
          <a:prstGeom prst="bevel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We will use a NLP (Natural Language Processing) Algorithm for the whole model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005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399">
        <p:fade/>
      </p:transition>
    </mc:Choice>
    <mc:Fallback>
      <p:transition spd="med" advTm="223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croll: Horizontal 7">
            <a:extLst>
              <a:ext uri="{FF2B5EF4-FFF2-40B4-BE49-F238E27FC236}">
                <a16:creationId xmlns:a16="http://schemas.microsoft.com/office/drawing/2014/main" xmlns="" id="{703BA459-8DD9-0E0C-F399-D0D02E69CFA3}"/>
              </a:ext>
            </a:extLst>
          </p:cNvPr>
          <p:cNvSpPr/>
          <p:nvPr/>
        </p:nvSpPr>
        <p:spPr>
          <a:xfrm>
            <a:off x="221229" y="878927"/>
            <a:ext cx="5941258" cy="1589649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Assessment model will work based on Natural Language Processing. This model will be trained with large set of data for improving efficiency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xmlns="" id="{D6F259AB-A4DF-F4D0-F861-AE0721806565}"/>
              </a:ext>
            </a:extLst>
          </p:cNvPr>
          <p:cNvGrpSpPr/>
          <p:nvPr/>
        </p:nvGrpSpPr>
        <p:grpSpPr>
          <a:xfrm>
            <a:off x="544846" y="4515185"/>
            <a:ext cx="1372538" cy="2060588"/>
            <a:chOff x="0" y="0"/>
            <a:chExt cx="7437611" cy="957019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xmlns="" id="{7690A5E0-0C0F-8A94-7F22-4956B7EE9CC7}"/>
                </a:ext>
              </a:extLst>
            </p:cNvPr>
            <p:cNvSpPr/>
            <p:nvPr/>
          </p:nvSpPr>
          <p:spPr>
            <a:xfrm>
              <a:off x="31750" y="31750"/>
              <a:ext cx="7374111" cy="9506689"/>
            </a:xfrm>
            <a:custGeom>
              <a:avLst/>
              <a:gdLst/>
              <a:ahLst/>
              <a:cxnLst/>
              <a:rect l="l" t="t" r="r" b="b"/>
              <a:pathLst>
                <a:path w="7374111" h="9506689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40A7E1"/>
            </a:solidFill>
          </p:spPr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xmlns="" id="{F8208AC9-7F7B-063C-85F4-6C1D8777B874}"/>
                </a:ext>
              </a:extLst>
            </p:cNvPr>
            <p:cNvSpPr/>
            <p:nvPr/>
          </p:nvSpPr>
          <p:spPr>
            <a:xfrm>
              <a:off x="0" y="0"/>
              <a:ext cx="7437611" cy="9570189"/>
            </a:xfrm>
            <a:custGeom>
              <a:avLst/>
              <a:gdLst/>
              <a:ahLst/>
              <a:cxnLst/>
              <a:rect l="l" t="t" r="r" b="b"/>
              <a:pathLst>
                <a:path w="7437611" h="9570189">
                  <a:moveTo>
                    <a:pt x="7313151" y="59690"/>
                  </a:moveTo>
                  <a:cubicBezTo>
                    <a:pt x="7348711" y="59690"/>
                    <a:pt x="7377921" y="88900"/>
                    <a:pt x="7377921" y="124460"/>
                  </a:cubicBezTo>
                  <a:lnTo>
                    <a:pt x="7377921" y="9445730"/>
                  </a:lnTo>
                  <a:cubicBezTo>
                    <a:pt x="7377921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1" y="9514310"/>
                    <a:pt x="7437611" y="9445730"/>
                  </a:cubicBezTo>
                  <a:lnTo>
                    <a:pt x="7437611" y="124460"/>
                  </a:lnTo>
                  <a:cubicBezTo>
                    <a:pt x="7437611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9E209D0B-7285-4563-1756-AF03BA483E46}"/>
              </a:ext>
            </a:extLst>
          </p:cNvPr>
          <p:cNvGrpSpPr/>
          <p:nvPr/>
        </p:nvGrpSpPr>
        <p:grpSpPr>
          <a:xfrm>
            <a:off x="2066157" y="4515184"/>
            <a:ext cx="1372538" cy="2053751"/>
            <a:chOff x="0" y="0"/>
            <a:chExt cx="7437611" cy="957019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E246A528-C673-46D9-E2F7-DA1FECA735A8}"/>
                </a:ext>
              </a:extLst>
            </p:cNvPr>
            <p:cNvSpPr/>
            <p:nvPr/>
          </p:nvSpPr>
          <p:spPr>
            <a:xfrm>
              <a:off x="31750" y="31750"/>
              <a:ext cx="7374111" cy="9506689"/>
            </a:xfrm>
            <a:custGeom>
              <a:avLst/>
              <a:gdLst/>
              <a:ahLst/>
              <a:cxnLst/>
              <a:rect l="l" t="t" r="r" b="b"/>
              <a:pathLst>
                <a:path w="7374111" h="9506689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A66C98"/>
            </a:solidFill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88B52E2C-BB6C-95EF-6623-6F6C05FE32A0}"/>
                </a:ext>
              </a:extLst>
            </p:cNvPr>
            <p:cNvSpPr/>
            <p:nvPr/>
          </p:nvSpPr>
          <p:spPr>
            <a:xfrm>
              <a:off x="0" y="0"/>
              <a:ext cx="7437611" cy="9570189"/>
            </a:xfrm>
            <a:custGeom>
              <a:avLst/>
              <a:gdLst/>
              <a:ahLst/>
              <a:cxnLst/>
              <a:rect l="l" t="t" r="r" b="b"/>
              <a:pathLst>
                <a:path w="7437611" h="9570189">
                  <a:moveTo>
                    <a:pt x="7313151" y="59690"/>
                  </a:moveTo>
                  <a:cubicBezTo>
                    <a:pt x="7348711" y="59690"/>
                    <a:pt x="7377921" y="88900"/>
                    <a:pt x="7377921" y="124460"/>
                  </a:cubicBezTo>
                  <a:lnTo>
                    <a:pt x="7377921" y="9445730"/>
                  </a:lnTo>
                  <a:cubicBezTo>
                    <a:pt x="7377921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1" y="9514310"/>
                    <a:pt x="7437611" y="9445730"/>
                  </a:cubicBezTo>
                  <a:lnTo>
                    <a:pt x="7437611" y="124460"/>
                  </a:lnTo>
                  <a:cubicBezTo>
                    <a:pt x="7437611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xmlns="" id="{A103A005-F7E4-4A5C-8F96-08D1E3415FDA}"/>
              </a:ext>
            </a:extLst>
          </p:cNvPr>
          <p:cNvGrpSpPr/>
          <p:nvPr/>
        </p:nvGrpSpPr>
        <p:grpSpPr>
          <a:xfrm>
            <a:off x="544846" y="3757384"/>
            <a:ext cx="1372538" cy="514777"/>
            <a:chOff x="0" y="0"/>
            <a:chExt cx="6577418" cy="2466889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B4899A8A-17AE-4CC5-E06C-A5CD0D94A13E}"/>
                </a:ext>
              </a:extLst>
            </p:cNvPr>
            <p:cNvSpPr/>
            <p:nvPr/>
          </p:nvSpPr>
          <p:spPr>
            <a:xfrm>
              <a:off x="0" y="0"/>
              <a:ext cx="6577418" cy="2466889"/>
            </a:xfrm>
            <a:custGeom>
              <a:avLst/>
              <a:gdLst/>
              <a:ahLst/>
              <a:cxnLst/>
              <a:rect l="l" t="t" r="r" b="b"/>
              <a:pathLst>
                <a:path w="6577418" h="2466889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xmlns="" id="{56FB9B7A-2065-484C-1CE6-939993515A31}"/>
              </a:ext>
            </a:extLst>
          </p:cNvPr>
          <p:cNvGrpSpPr/>
          <p:nvPr/>
        </p:nvGrpSpPr>
        <p:grpSpPr>
          <a:xfrm>
            <a:off x="2066157" y="3757384"/>
            <a:ext cx="1372538" cy="514777"/>
            <a:chOff x="0" y="0"/>
            <a:chExt cx="6577418" cy="2466889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5A6DF644-E475-521D-4E4A-F56C440CB821}"/>
                </a:ext>
              </a:extLst>
            </p:cNvPr>
            <p:cNvSpPr/>
            <p:nvPr/>
          </p:nvSpPr>
          <p:spPr>
            <a:xfrm>
              <a:off x="0" y="0"/>
              <a:ext cx="6577418" cy="2466889"/>
            </a:xfrm>
            <a:custGeom>
              <a:avLst/>
              <a:gdLst/>
              <a:ahLst/>
              <a:cxnLst/>
              <a:rect l="l" t="t" r="r" b="b"/>
              <a:pathLst>
                <a:path w="6577418" h="2466889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3D1A1"/>
            </a:solidFill>
          </p:spPr>
        </p:sp>
      </p:grpSp>
      <p:sp>
        <p:nvSpPr>
          <p:cNvPr id="18" name="TextBox 12">
            <a:extLst>
              <a:ext uri="{FF2B5EF4-FFF2-40B4-BE49-F238E27FC236}">
                <a16:creationId xmlns:a16="http://schemas.microsoft.com/office/drawing/2014/main" xmlns="" id="{44127F90-A33D-28AB-E81B-840FB8A5920A}"/>
              </a:ext>
            </a:extLst>
          </p:cNvPr>
          <p:cNvSpPr txBox="1"/>
          <p:nvPr/>
        </p:nvSpPr>
        <p:spPr>
          <a:xfrm>
            <a:off x="700061" y="4769243"/>
            <a:ext cx="106211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6"/>
              </a:lnSpc>
            </a:pPr>
            <a:r>
              <a:rPr lang="en-US" sz="1300" spc="-9" dirty="0">
                <a:latin typeface="Inter Bold"/>
              </a:rPr>
              <a:t>This is first and easiest step. If any metadata is found then the content can surely be marked as plagiarism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xmlns="" id="{5ABF2D59-1564-400D-29F1-7853B3D5A259}"/>
              </a:ext>
            </a:extLst>
          </p:cNvPr>
          <p:cNvSpPr txBox="1"/>
          <p:nvPr/>
        </p:nvSpPr>
        <p:spPr>
          <a:xfrm>
            <a:off x="2214348" y="4859841"/>
            <a:ext cx="106211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6"/>
              </a:lnSpc>
            </a:pPr>
            <a:r>
              <a:rPr lang="en-US" sz="1350" spc="-9" dirty="0">
                <a:solidFill>
                  <a:srgbClr val="000000"/>
                </a:solidFill>
                <a:latin typeface="Inter Bold"/>
              </a:rPr>
              <a:t>Analyzing repetition of words, the model can also find a common pattern.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DC0C073E-5BCB-F83C-91EA-1DD34A5261F6}"/>
              </a:ext>
            </a:extLst>
          </p:cNvPr>
          <p:cNvSpPr txBox="1"/>
          <p:nvPr/>
        </p:nvSpPr>
        <p:spPr>
          <a:xfrm>
            <a:off x="686015" y="3867783"/>
            <a:ext cx="107615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3"/>
              </a:lnSpc>
            </a:pPr>
            <a:r>
              <a:rPr lang="en-US" sz="1100" b="1" spc="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 THE SOURCE CODE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xmlns="" id="{059E4073-8FFB-4AC4-7D52-2256C144A8DF}"/>
              </a:ext>
            </a:extLst>
          </p:cNvPr>
          <p:cNvSpPr txBox="1"/>
          <p:nvPr/>
        </p:nvSpPr>
        <p:spPr>
          <a:xfrm>
            <a:off x="2207325" y="3723458"/>
            <a:ext cx="107615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3"/>
              </a:lnSpc>
            </a:pPr>
            <a:endParaRPr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193"/>
              </a:lnSpc>
            </a:pPr>
            <a:r>
              <a:rPr lang="en-US" sz="1100" b="1" spc="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REPETITION</a:t>
            </a:r>
          </a:p>
          <a:p>
            <a:pPr algn="ctr">
              <a:lnSpc>
                <a:spcPts val="1193"/>
              </a:lnSpc>
            </a:pPr>
            <a:endParaRPr lang="en-US" sz="1100" b="1" spc="2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xmlns="" id="{A84B45B3-A09D-B2AA-E0B5-50543A679DF8}"/>
              </a:ext>
            </a:extLst>
          </p:cNvPr>
          <p:cNvGrpSpPr/>
          <p:nvPr/>
        </p:nvGrpSpPr>
        <p:grpSpPr>
          <a:xfrm>
            <a:off x="1134542" y="4262981"/>
            <a:ext cx="183808" cy="123587"/>
            <a:chOff x="0" y="0"/>
            <a:chExt cx="1930400" cy="1297940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342C6F02-3B02-B3AF-6426-8F720C29291F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9ED442"/>
            </a:solidFill>
          </p:spPr>
        </p:sp>
      </p:grpSp>
      <p:grpSp>
        <p:nvGrpSpPr>
          <p:cNvPr id="24" name="Group 18">
            <a:extLst>
              <a:ext uri="{FF2B5EF4-FFF2-40B4-BE49-F238E27FC236}">
                <a16:creationId xmlns:a16="http://schemas.microsoft.com/office/drawing/2014/main" xmlns="" id="{C4507DCA-A192-C3FE-88AE-01B89A9BABEF}"/>
              </a:ext>
            </a:extLst>
          </p:cNvPr>
          <p:cNvGrpSpPr/>
          <p:nvPr/>
        </p:nvGrpSpPr>
        <p:grpSpPr>
          <a:xfrm>
            <a:off x="2655852" y="4262981"/>
            <a:ext cx="183808" cy="123587"/>
            <a:chOff x="0" y="0"/>
            <a:chExt cx="1930400" cy="1297940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47B346CE-AF89-C014-B299-C575328E28E9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D1A1"/>
            </a:solidFill>
          </p:spPr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xmlns="" id="{FD27343C-D898-C322-B9D1-E5213C61263D}"/>
              </a:ext>
            </a:extLst>
          </p:cNvPr>
          <p:cNvGrpSpPr/>
          <p:nvPr/>
        </p:nvGrpSpPr>
        <p:grpSpPr>
          <a:xfrm>
            <a:off x="3587467" y="4515183"/>
            <a:ext cx="1372538" cy="2204931"/>
            <a:chOff x="0" y="0"/>
            <a:chExt cx="7437611" cy="9570190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294EBC57-7B89-EDE8-8084-9C77C82B2BB7}"/>
                </a:ext>
              </a:extLst>
            </p:cNvPr>
            <p:cNvSpPr/>
            <p:nvPr/>
          </p:nvSpPr>
          <p:spPr>
            <a:xfrm>
              <a:off x="31750" y="31750"/>
              <a:ext cx="7374111" cy="9506689"/>
            </a:xfrm>
            <a:custGeom>
              <a:avLst/>
              <a:gdLst/>
              <a:ahLst/>
              <a:cxnLst/>
              <a:rect l="l" t="t" r="r" b="b"/>
              <a:pathLst>
                <a:path w="7374111" h="9506689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38A3A5"/>
            </a:solidFill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8D8418EC-45B4-D1F0-ADA5-1E6196F176D2}"/>
                </a:ext>
              </a:extLst>
            </p:cNvPr>
            <p:cNvSpPr/>
            <p:nvPr/>
          </p:nvSpPr>
          <p:spPr>
            <a:xfrm>
              <a:off x="0" y="0"/>
              <a:ext cx="7437611" cy="9570189"/>
            </a:xfrm>
            <a:custGeom>
              <a:avLst/>
              <a:gdLst/>
              <a:ahLst/>
              <a:cxnLst/>
              <a:rect l="l" t="t" r="r" b="b"/>
              <a:pathLst>
                <a:path w="7437611" h="9570189">
                  <a:moveTo>
                    <a:pt x="7313151" y="59690"/>
                  </a:moveTo>
                  <a:cubicBezTo>
                    <a:pt x="7348711" y="59690"/>
                    <a:pt x="7377921" y="88900"/>
                    <a:pt x="7377921" y="124460"/>
                  </a:cubicBezTo>
                  <a:lnTo>
                    <a:pt x="7377921" y="9445730"/>
                  </a:lnTo>
                  <a:cubicBezTo>
                    <a:pt x="7377921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1" y="9514310"/>
                    <a:pt x="7437611" y="9445730"/>
                  </a:cubicBezTo>
                  <a:lnTo>
                    <a:pt x="7437611" y="124460"/>
                  </a:lnTo>
                  <a:cubicBezTo>
                    <a:pt x="7437611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xmlns="" id="{943EBCC7-982A-CD24-7844-B2F26CE8082A}"/>
              </a:ext>
            </a:extLst>
          </p:cNvPr>
          <p:cNvGrpSpPr/>
          <p:nvPr/>
        </p:nvGrpSpPr>
        <p:grpSpPr>
          <a:xfrm>
            <a:off x="3587467" y="3757384"/>
            <a:ext cx="1372538" cy="514777"/>
            <a:chOff x="0" y="0"/>
            <a:chExt cx="6577418" cy="2466889"/>
          </a:xfrm>
        </p:grpSpPr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0F210389-8010-FD9E-748E-AC8A2B4CB199}"/>
                </a:ext>
              </a:extLst>
            </p:cNvPr>
            <p:cNvSpPr/>
            <p:nvPr/>
          </p:nvSpPr>
          <p:spPr>
            <a:xfrm>
              <a:off x="0" y="0"/>
              <a:ext cx="6577418" cy="2466889"/>
            </a:xfrm>
            <a:custGeom>
              <a:avLst/>
              <a:gdLst/>
              <a:ahLst/>
              <a:cxnLst/>
              <a:rect l="l" t="t" r="r" b="b"/>
              <a:pathLst>
                <a:path w="6577418" h="2466889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</p:grpSp>
      <p:sp>
        <p:nvSpPr>
          <p:cNvPr id="31" name="TextBox 25">
            <a:extLst>
              <a:ext uri="{FF2B5EF4-FFF2-40B4-BE49-F238E27FC236}">
                <a16:creationId xmlns:a16="http://schemas.microsoft.com/office/drawing/2014/main" xmlns="" id="{EEF337A3-E035-7D16-C639-9D43A3B2E47F}"/>
              </a:ext>
            </a:extLst>
          </p:cNvPr>
          <p:cNvSpPr txBox="1"/>
          <p:nvPr/>
        </p:nvSpPr>
        <p:spPr>
          <a:xfrm>
            <a:off x="3738010" y="4595778"/>
            <a:ext cx="106211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6"/>
              </a:lnSpc>
            </a:pPr>
            <a:r>
              <a:rPr lang="en-US" sz="1300" spc="-9" dirty="0">
                <a:solidFill>
                  <a:srgbClr val="000000"/>
                </a:solidFill>
                <a:latin typeface="Inter Bold"/>
              </a:rPr>
              <a:t>AI can not think like human. So their writings are inconsistent in many cases. This is another step for assessment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xmlns="" id="{CCB97B02-E191-309E-15BB-FB586704D4CF}"/>
              </a:ext>
            </a:extLst>
          </p:cNvPr>
          <p:cNvSpPr txBox="1"/>
          <p:nvPr/>
        </p:nvSpPr>
        <p:spPr>
          <a:xfrm>
            <a:off x="3587467" y="3663545"/>
            <a:ext cx="137253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3"/>
              </a:lnSpc>
            </a:pP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193"/>
              </a:lnSpc>
            </a:pPr>
            <a:r>
              <a:rPr lang="en-US" sz="1200" b="1" spc="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INCONSISTENCIES</a:t>
            </a:r>
          </a:p>
          <a:p>
            <a:pPr algn="ctr">
              <a:lnSpc>
                <a:spcPts val="1193"/>
              </a:lnSpc>
            </a:pPr>
            <a:endParaRPr lang="en-US" sz="1200" b="1" spc="2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27">
            <a:extLst>
              <a:ext uri="{FF2B5EF4-FFF2-40B4-BE49-F238E27FC236}">
                <a16:creationId xmlns:a16="http://schemas.microsoft.com/office/drawing/2014/main" xmlns="" id="{5F08575E-5A2D-7C40-767E-18588939CE08}"/>
              </a:ext>
            </a:extLst>
          </p:cNvPr>
          <p:cNvGrpSpPr/>
          <p:nvPr/>
        </p:nvGrpSpPr>
        <p:grpSpPr>
          <a:xfrm>
            <a:off x="4177161" y="4262981"/>
            <a:ext cx="183808" cy="123587"/>
            <a:chOff x="0" y="0"/>
            <a:chExt cx="1930400" cy="1297940"/>
          </a:xfrm>
        </p:grpSpPr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xmlns="" id="{FE283869-3C4B-E2D1-FECB-DDB7624D2B76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D4E2"/>
            </a:solidFill>
          </p:spPr>
        </p:sp>
      </p:grpSp>
      <p:grpSp>
        <p:nvGrpSpPr>
          <p:cNvPr id="35" name="Group 29">
            <a:extLst>
              <a:ext uri="{FF2B5EF4-FFF2-40B4-BE49-F238E27FC236}">
                <a16:creationId xmlns:a16="http://schemas.microsoft.com/office/drawing/2014/main" xmlns="" id="{1BC7E33B-DED9-3D78-417C-B22695EC7DCF}"/>
              </a:ext>
            </a:extLst>
          </p:cNvPr>
          <p:cNvGrpSpPr/>
          <p:nvPr/>
        </p:nvGrpSpPr>
        <p:grpSpPr>
          <a:xfrm>
            <a:off x="5108777" y="4515184"/>
            <a:ext cx="1372538" cy="2046937"/>
            <a:chOff x="0" y="0"/>
            <a:chExt cx="7437611" cy="9570190"/>
          </a:xfrm>
        </p:grpSpPr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xmlns="" id="{CB439B78-0FA5-5E25-EEC1-9506EE49A22C}"/>
                </a:ext>
              </a:extLst>
            </p:cNvPr>
            <p:cNvSpPr/>
            <p:nvPr/>
          </p:nvSpPr>
          <p:spPr>
            <a:xfrm>
              <a:off x="31750" y="31750"/>
              <a:ext cx="7374111" cy="9506689"/>
            </a:xfrm>
            <a:custGeom>
              <a:avLst/>
              <a:gdLst/>
              <a:ahLst/>
              <a:cxnLst/>
              <a:rect l="l" t="t" r="r" b="b"/>
              <a:pathLst>
                <a:path w="7374111" h="9506689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xmlns="" id="{DEB1A4B3-1068-8C42-802F-16C5D2BF8EB9}"/>
                </a:ext>
              </a:extLst>
            </p:cNvPr>
            <p:cNvSpPr/>
            <p:nvPr/>
          </p:nvSpPr>
          <p:spPr>
            <a:xfrm>
              <a:off x="0" y="0"/>
              <a:ext cx="7437611" cy="9570189"/>
            </a:xfrm>
            <a:custGeom>
              <a:avLst/>
              <a:gdLst/>
              <a:ahLst/>
              <a:cxnLst/>
              <a:rect l="l" t="t" r="r" b="b"/>
              <a:pathLst>
                <a:path w="7437611" h="9570189">
                  <a:moveTo>
                    <a:pt x="7313151" y="59690"/>
                  </a:moveTo>
                  <a:cubicBezTo>
                    <a:pt x="7348711" y="59690"/>
                    <a:pt x="7377921" y="88900"/>
                    <a:pt x="7377921" y="124460"/>
                  </a:cubicBezTo>
                  <a:lnTo>
                    <a:pt x="7377921" y="9445730"/>
                  </a:lnTo>
                  <a:cubicBezTo>
                    <a:pt x="7377921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1" y="9514310"/>
                    <a:pt x="7437611" y="9445730"/>
                  </a:cubicBezTo>
                  <a:lnTo>
                    <a:pt x="7437611" y="124460"/>
                  </a:lnTo>
                  <a:cubicBezTo>
                    <a:pt x="7437611" y="55880"/>
                    <a:pt x="7381732" y="0"/>
                    <a:pt x="73131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69696">
                    <a:alpha val="100000"/>
                  </a:srgbClr>
                </a:gs>
                <a:gs pos="100000">
                  <a:srgbClr val="3E3E3E">
                    <a:alpha val="100000"/>
                  </a:srgbClr>
                </a:gs>
              </a:gsLst>
              <a:lin ang="2100000"/>
            </a:gradFill>
          </p:spPr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xmlns="" id="{76AEC722-50CD-3A62-7065-7BE535D16ACC}"/>
              </a:ext>
            </a:extLst>
          </p:cNvPr>
          <p:cNvGrpSpPr/>
          <p:nvPr/>
        </p:nvGrpSpPr>
        <p:grpSpPr>
          <a:xfrm>
            <a:off x="5108777" y="3757384"/>
            <a:ext cx="1372538" cy="514777"/>
            <a:chOff x="0" y="0"/>
            <a:chExt cx="6577418" cy="2466889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xmlns="" id="{F1AD6964-915E-BABE-4AF6-B2C85BE33F74}"/>
                </a:ext>
              </a:extLst>
            </p:cNvPr>
            <p:cNvSpPr/>
            <p:nvPr/>
          </p:nvSpPr>
          <p:spPr>
            <a:xfrm>
              <a:off x="0" y="0"/>
              <a:ext cx="6577418" cy="2466889"/>
            </a:xfrm>
            <a:custGeom>
              <a:avLst/>
              <a:gdLst/>
              <a:ahLst/>
              <a:cxnLst/>
              <a:rect l="l" t="t" r="r" b="b"/>
              <a:pathLst>
                <a:path w="6577418" h="2466889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0A7E1"/>
            </a:solidFill>
          </p:spPr>
        </p:sp>
      </p:grpSp>
      <p:sp>
        <p:nvSpPr>
          <p:cNvPr id="40" name="TextBox 34">
            <a:extLst>
              <a:ext uri="{FF2B5EF4-FFF2-40B4-BE49-F238E27FC236}">
                <a16:creationId xmlns:a16="http://schemas.microsoft.com/office/drawing/2014/main" xmlns="" id="{E350F1AC-B892-BB27-6DF6-53DF3CD76DCE}"/>
              </a:ext>
            </a:extLst>
          </p:cNvPr>
          <p:cNvSpPr txBox="1"/>
          <p:nvPr/>
        </p:nvSpPr>
        <p:spPr>
          <a:xfrm>
            <a:off x="5249945" y="4699107"/>
            <a:ext cx="1153763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6"/>
              </a:lnSpc>
            </a:pPr>
            <a:r>
              <a:rPr lang="en-US" sz="1300" spc="-9" dirty="0">
                <a:solidFill>
                  <a:srgbClr val="000000"/>
                </a:solidFill>
                <a:latin typeface="Inter Bold"/>
              </a:rPr>
              <a:t>The AI models are trained using various patterns and examples. So they often produce unnatural language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xmlns="" id="{F4BE64F7-1B57-DC73-666C-BA4F202E4660}"/>
              </a:ext>
            </a:extLst>
          </p:cNvPr>
          <p:cNvSpPr txBox="1"/>
          <p:nvPr/>
        </p:nvSpPr>
        <p:spPr>
          <a:xfrm>
            <a:off x="5249945" y="3651296"/>
            <a:ext cx="107615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3"/>
              </a:lnSpc>
            </a:pPr>
            <a:endParaRPr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193"/>
              </a:lnSpc>
            </a:pPr>
            <a:r>
              <a:rPr lang="en-US" sz="1100" b="1" spc="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UNNATURAL LANGUAGE</a:t>
            </a:r>
          </a:p>
          <a:p>
            <a:pPr algn="ctr">
              <a:lnSpc>
                <a:spcPts val="1193"/>
              </a:lnSpc>
            </a:pPr>
            <a:endParaRPr lang="en-US" sz="1100" b="1" spc="2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36">
            <a:extLst>
              <a:ext uri="{FF2B5EF4-FFF2-40B4-BE49-F238E27FC236}">
                <a16:creationId xmlns:a16="http://schemas.microsoft.com/office/drawing/2014/main" xmlns="" id="{AB8C16F6-B342-4CA2-5A13-50DA64D241FA}"/>
              </a:ext>
            </a:extLst>
          </p:cNvPr>
          <p:cNvGrpSpPr/>
          <p:nvPr/>
        </p:nvGrpSpPr>
        <p:grpSpPr>
          <a:xfrm>
            <a:off x="5698472" y="4262981"/>
            <a:ext cx="183808" cy="123587"/>
            <a:chOff x="0" y="0"/>
            <a:chExt cx="1930400" cy="1297940"/>
          </a:xfrm>
        </p:grpSpPr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xmlns="" id="{E619119D-BBC3-D7C4-3110-FBABA16CDA89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A7E1"/>
            </a:solidFill>
          </p:spPr>
        </p:sp>
      </p:grpSp>
      <p:grpSp>
        <p:nvGrpSpPr>
          <p:cNvPr id="44" name="Group 38">
            <a:extLst>
              <a:ext uri="{FF2B5EF4-FFF2-40B4-BE49-F238E27FC236}">
                <a16:creationId xmlns:a16="http://schemas.microsoft.com/office/drawing/2014/main" xmlns="" id="{1A4E10EA-7374-E36B-3739-5867816BC29A}"/>
              </a:ext>
            </a:extLst>
          </p:cNvPr>
          <p:cNvGrpSpPr/>
          <p:nvPr/>
        </p:nvGrpSpPr>
        <p:grpSpPr>
          <a:xfrm>
            <a:off x="6630086" y="4515184"/>
            <a:ext cx="1372539" cy="2060587"/>
            <a:chOff x="0" y="0"/>
            <a:chExt cx="7437611" cy="9570190"/>
          </a:xfrm>
        </p:grpSpPr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xmlns="" id="{F9A41F2E-1F96-7B04-37C1-F2CC3A35CAFE}"/>
                </a:ext>
              </a:extLst>
            </p:cNvPr>
            <p:cNvSpPr/>
            <p:nvPr/>
          </p:nvSpPr>
          <p:spPr>
            <a:xfrm>
              <a:off x="31750" y="31750"/>
              <a:ext cx="7374111" cy="9506689"/>
            </a:xfrm>
            <a:custGeom>
              <a:avLst/>
              <a:gdLst/>
              <a:ahLst/>
              <a:cxnLst/>
              <a:rect l="l" t="t" r="r" b="b"/>
              <a:pathLst>
                <a:path w="7374111" h="9506689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xmlns="" id="{A20FBF99-C314-CEEC-1A03-CA0E282E8B25}"/>
                </a:ext>
              </a:extLst>
            </p:cNvPr>
            <p:cNvSpPr/>
            <p:nvPr/>
          </p:nvSpPr>
          <p:spPr>
            <a:xfrm>
              <a:off x="0" y="0"/>
              <a:ext cx="7437611" cy="9570189"/>
            </a:xfrm>
            <a:custGeom>
              <a:avLst/>
              <a:gdLst/>
              <a:ahLst/>
              <a:cxnLst/>
              <a:rect l="l" t="t" r="r" b="b"/>
              <a:pathLst>
                <a:path w="7437611" h="9570189">
                  <a:moveTo>
                    <a:pt x="7313151" y="59690"/>
                  </a:moveTo>
                  <a:cubicBezTo>
                    <a:pt x="7348711" y="59690"/>
                    <a:pt x="7377921" y="88900"/>
                    <a:pt x="7377921" y="124460"/>
                  </a:cubicBezTo>
                  <a:lnTo>
                    <a:pt x="7377921" y="9445730"/>
                  </a:lnTo>
                  <a:cubicBezTo>
                    <a:pt x="7377921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1" y="9514310"/>
                    <a:pt x="7437611" y="9445730"/>
                  </a:cubicBezTo>
                  <a:lnTo>
                    <a:pt x="7437611" y="124460"/>
                  </a:lnTo>
                  <a:cubicBezTo>
                    <a:pt x="7437611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7" name="Group 41">
            <a:extLst>
              <a:ext uri="{FF2B5EF4-FFF2-40B4-BE49-F238E27FC236}">
                <a16:creationId xmlns:a16="http://schemas.microsoft.com/office/drawing/2014/main" xmlns="" id="{2029C9C3-0AE2-60BD-552F-7CCAF8CA25E8}"/>
              </a:ext>
            </a:extLst>
          </p:cNvPr>
          <p:cNvGrpSpPr/>
          <p:nvPr/>
        </p:nvGrpSpPr>
        <p:grpSpPr>
          <a:xfrm>
            <a:off x="6630087" y="3757384"/>
            <a:ext cx="1372538" cy="514777"/>
            <a:chOff x="0" y="0"/>
            <a:chExt cx="6577418" cy="2466889"/>
          </a:xfrm>
        </p:grpSpPr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xmlns="" id="{3311E3FA-0D06-6D4F-34E8-BFEBB0A9512B}"/>
                </a:ext>
              </a:extLst>
            </p:cNvPr>
            <p:cNvSpPr/>
            <p:nvPr/>
          </p:nvSpPr>
          <p:spPr>
            <a:xfrm>
              <a:off x="0" y="0"/>
              <a:ext cx="6577418" cy="2466889"/>
            </a:xfrm>
            <a:custGeom>
              <a:avLst/>
              <a:gdLst/>
              <a:ahLst/>
              <a:cxnLst/>
              <a:rect l="l" t="t" r="r" b="b"/>
              <a:pathLst>
                <a:path w="6577418" h="2466889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383DD"/>
            </a:solidFill>
          </p:spPr>
        </p:sp>
      </p:grpSp>
      <p:sp>
        <p:nvSpPr>
          <p:cNvPr id="49" name="TextBox 43">
            <a:extLst>
              <a:ext uri="{FF2B5EF4-FFF2-40B4-BE49-F238E27FC236}">
                <a16:creationId xmlns:a16="http://schemas.microsoft.com/office/drawing/2014/main" xmlns="" id="{5F07DCFD-ED9A-5A84-93E2-9CCDEE6C83AD}"/>
              </a:ext>
            </a:extLst>
          </p:cNvPr>
          <p:cNvSpPr txBox="1"/>
          <p:nvPr/>
        </p:nvSpPr>
        <p:spPr>
          <a:xfrm>
            <a:off x="6785302" y="4769243"/>
            <a:ext cx="106211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6"/>
              </a:lnSpc>
            </a:pPr>
            <a:r>
              <a:rPr lang="en-US" sz="1300" spc="-9" dirty="0">
                <a:solidFill>
                  <a:srgbClr val="000000"/>
                </a:solidFill>
                <a:latin typeface="Inter Bold"/>
              </a:rPr>
              <a:t>Analyzing the writing tone is a bit tough. Using NLP algorithms we can accomplish this.</a:t>
            </a: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xmlns="" id="{94E2A493-C44C-3768-0EE5-94AAD8C5F1F7}"/>
              </a:ext>
            </a:extLst>
          </p:cNvPr>
          <p:cNvSpPr txBox="1"/>
          <p:nvPr/>
        </p:nvSpPr>
        <p:spPr>
          <a:xfrm>
            <a:off x="6771255" y="3636950"/>
            <a:ext cx="107615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3"/>
              </a:lnSpc>
            </a:pPr>
            <a:endParaRPr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193"/>
              </a:lnSpc>
            </a:pPr>
            <a:r>
              <a:rPr lang="en-US" sz="1100" b="1" spc="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STYLE AND TONE</a:t>
            </a:r>
          </a:p>
          <a:p>
            <a:pPr algn="ctr">
              <a:lnSpc>
                <a:spcPts val="1193"/>
              </a:lnSpc>
            </a:pPr>
            <a:endParaRPr lang="en-US" sz="1100" b="1" spc="2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Group 45">
            <a:extLst>
              <a:ext uri="{FF2B5EF4-FFF2-40B4-BE49-F238E27FC236}">
                <a16:creationId xmlns:a16="http://schemas.microsoft.com/office/drawing/2014/main" xmlns="" id="{9FFA197E-E72B-D330-3A61-D04433EE96E2}"/>
              </a:ext>
            </a:extLst>
          </p:cNvPr>
          <p:cNvGrpSpPr/>
          <p:nvPr/>
        </p:nvGrpSpPr>
        <p:grpSpPr>
          <a:xfrm>
            <a:off x="7219782" y="4262981"/>
            <a:ext cx="183808" cy="123587"/>
            <a:chOff x="0" y="0"/>
            <a:chExt cx="1930400" cy="1297940"/>
          </a:xfrm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xmlns="" id="{9050E0CE-EF78-52BF-B415-A482AF79FA9E}"/>
                </a:ext>
              </a:extLst>
            </p:cNvPr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83DD"/>
            </a:solidFill>
          </p:spPr>
        </p:sp>
      </p:grpSp>
      <p:grpSp>
        <p:nvGrpSpPr>
          <p:cNvPr id="53" name="Group 47">
            <a:extLst>
              <a:ext uri="{FF2B5EF4-FFF2-40B4-BE49-F238E27FC236}">
                <a16:creationId xmlns:a16="http://schemas.microsoft.com/office/drawing/2014/main" xmlns="" id="{F809CB69-CE91-5678-F1BE-40488492F15E}"/>
              </a:ext>
            </a:extLst>
          </p:cNvPr>
          <p:cNvGrpSpPr/>
          <p:nvPr/>
        </p:nvGrpSpPr>
        <p:grpSpPr>
          <a:xfrm>
            <a:off x="1064080" y="3239351"/>
            <a:ext cx="335569" cy="335569"/>
            <a:chOff x="0" y="0"/>
            <a:chExt cx="812800" cy="812800"/>
          </a:xfrm>
        </p:grpSpPr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xmlns="" id="{E154E380-ED11-534D-26CF-1646DD1FFA2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xmlns="" id="{DC9CD604-A21A-8C97-DB3E-0599C638404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084"/>
                </a:lnSpc>
              </a:pPr>
              <a:r>
                <a:rPr lang="en-US" sz="1200" dirty="0">
                  <a:solidFill>
                    <a:srgbClr val="000000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56" name="Group 50">
            <a:extLst>
              <a:ext uri="{FF2B5EF4-FFF2-40B4-BE49-F238E27FC236}">
                <a16:creationId xmlns:a16="http://schemas.microsoft.com/office/drawing/2014/main" xmlns="" id="{DAC23582-EEC9-955B-2DF2-565097B45357}"/>
              </a:ext>
            </a:extLst>
          </p:cNvPr>
          <p:cNvGrpSpPr/>
          <p:nvPr/>
        </p:nvGrpSpPr>
        <p:grpSpPr>
          <a:xfrm>
            <a:off x="2584641" y="3239351"/>
            <a:ext cx="335569" cy="335569"/>
            <a:chOff x="0" y="0"/>
            <a:chExt cx="812800" cy="812800"/>
          </a:xfrm>
        </p:grpSpPr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xmlns="" id="{A8B667FD-56EF-E40A-4163-B0D47F68492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3D1A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TextBox 52">
              <a:extLst>
                <a:ext uri="{FF2B5EF4-FFF2-40B4-BE49-F238E27FC236}">
                  <a16:creationId xmlns:a16="http://schemas.microsoft.com/office/drawing/2014/main" xmlns="" id="{F0F5CFC8-E44F-640A-207C-E52E259C6DFD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084"/>
                </a:lnSpc>
              </a:pPr>
              <a:r>
                <a:rPr lang="en-US" sz="1200" dirty="0">
                  <a:solidFill>
                    <a:srgbClr val="000000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59" name="Group 53">
            <a:extLst>
              <a:ext uri="{FF2B5EF4-FFF2-40B4-BE49-F238E27FC236}">
                <a16:creationId xmlns:a16="http://schemas.microsoft.com/office/drawing/2014/main" xmlns="" id="{A5FA7EAA-3863-A84E-8706-B866625E1EC7}"/>
              </a:ext>
            </a:extLst>
          </p:cNvPr>
          <p:cNvGrpSpPr/>
          <p:nvPr/>
        </p:nvGrpSpPr>
        <p:grpSpPr>
          <a:xfrm>
            <a:off x="4105952" y="3239351"/>
            <a:ext cx="335569" cy="335569"/>
            <a:chOff x="0" y="0"/>
            <a:chExt cx="812800" cy="812800"/>
          </a:xfrm>
        </p:grpSpPr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xmlns="" id="{1BDAF569-A0AC-5B54-D5E2-CD993FE67B1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  <p:sp>
          <p:nvSpPr>
            <p:cNvPr id="61" name="TextBox 55">
              <a:extLst>
                <a:ext uri="{FF2B5EF4-FFF2-40B4-BE49-F238E27FC236}">
                  <a16:creationId xmlns:a16="http://schemas.microsoft.com/office/drawing/2014/main" xmlns="" id="{121F62C2-51C8-ED26-0566-5F990B18A9A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084"/>
                </a:lnSpc>
              </a:pPr>
              <a:r>
                <a:rPr lang="en-US" sz="1200" dirty="0">
                  <a:solidFill>
                    <a:srgbClr val="000000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62" name="Group 56">
            <a:extLst>
              <a:ext uri="{FF2B5EF4-FFF2-40B4-BE49-F238E27FC236}">
                <a16:creationId xmlns:a16="http://schemas.microsoft.com/office/drawing/2014/main" xmlns="" id="{EB586349-CCEA-F5D2-3C01-F333232E88ED}"/>
              </a:ext>
            </a:extLst>
          </p:cNvPr>
          <p:cNvGrpSpPr/>
          <p:nvPr/>
        </p:nvGrpSpPr>
        <p:grpSpPr>
          <a:xfrm>
            <a:off x="5627262" y="3239351"/>
            <a:ext cx="335569" cy="335569"/>
            <a:chOff x="0" y="0"/>
            <a:chExt cx="812800" cy="812800"/>
          </a:xfrm>
        </p:grpSpPr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xmlns="" id="{16D31225-D9BE-8B5E-BAEB-E97C5DD881C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A7E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TextBox 58">
              <a:extLst>
                <a:ext uri="{FF2B5EF4-FFF2-40B4-BE49-F238E27FC236}">
                  <a16:creationId xmlns:a16="http://schemas.microsoft.com/office/drawing/2014/main" xmlns="" id="{5CC5BA21-D8E7-2E01-6E9C-BF48FA57B2B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084"/>
                </a:lnSpc>
              </a:pPr>
              <a:r>
                <a:rPr lang="en-US" sz="1200" dirty="0">
                  <a:solidFill>
                    <a:srgbClr val="000000"/>
                  </a:solidFill>
                  <a:latin typeface="Inter Bold"/>
                </a:rPr>
                <a:t>4</a:t>
              </a:r>
            </a:p>
          </p:txBody>
        </p:sp>
      </p:grpSp>
      <p:grpSp>
        <p:nvGrpSpPr>
          <p:cNvPr id="65" name="Group 59">
            <a:extLst>
              <a:ext uri="{FF2B5EF4-FFF2-40B4-BE49-F238E27FC236}">
                <a16:creationId xmlns:a16="http://schemas.microsoft.com/office/drawing/2014/main" xmlns="" id="{30292D0D-91CB-9A83-815F-6A7E3E4D504A}"/>
              </a:ext>
            </a:extLst>
          </p:cNvPr>
          <p:cNvGrpSpPr/>
          <p:nvPr/>
        </p:nvGrpSpPr>
        <p:grpSpPr>
          <a:xfrm>
            <a:off x="7148571" y="3239351"/>
            <a:ext cx="335569" cy="335569"/>
            <a:chOff x="0" y="0"/>
            <a:chExt cx="812800" cy="812800"/>
          </a:xfrm>
        </p:grpSpPr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xmlns="" id="{44750EEE-97A8-A886-B09A-EE9147DB961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383DD"/>
            </a:solidFill>
          </p:spPr>
        </p:sp>
        <p:sp>
          <p:nvSpPr>
            <p:cNvPr id="67" name="TextBox 61">
              <a:extLst>
                <a:ext uri="{FF2B5EF4-FFF2-40B4-BE49-F238E27FC236}">
                  <a16:creationId xmlns:a16="http://schemas.microsoft.com/office/drawing/2014/main" xmlns="" id="{F9A14E03-EDBF-6592-4B99-B59CA25C85E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084"/>
                </a:lnSpc>
              </a:pPr>
              <a:r>
                <a:rPr lang="en-US" sz="1200" dirty="0">
                  <a:solidFill>
                    <a:srgbClr val="000000"/>
                  </a:solidFill>
                  <a:latin typeface="Inter Bold"/>
                </a:rPr>
                <a:t>5</a:t>
              </a:r>
            </a:p>
          </p:txBody>
        </p:sp>
      </p:grpSp>
      <p:sp>
        <p:nvSpPr>
          <p:cNvPr id="68" name="TextBox 62">
            <a:extLst>
              <a:ext uri="{FF2B5EF4-FFF2-40B4-BE49-F238E27FC236}">
                <a16:creationId xmlns:a16="http://schemas.microsoft.com/office/drawing/2014/main" xmlns="" id="{A75A7F4F-3477-2608-6A26-D0AFECDDC0F2}"/>
              </a:ext>
            </a:extLst>
          </p:cNvPr>
          <p:cNvSpPr txBox="1"/>
          <p:nvPr/>
        </p:nvSpPr>
        <p:spPr>
          <a:xfrm>
            <a:off x="2015278" y="2343053"/>
            <a:ext cx="4516916" cy="502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sz="3038" spc="-30">
                <a:solidFill>
                  <a:srgbClr val="000000"/>
                </a:solidFill>
                <a:latin typeface="Canva Sans Bold"/>
              </a:rPr>
              <a:t>How the Model works</a:t>
            </a:r>
          </a:p>
        </p:txBody>
      </p:sp>
      <p:sp>
        <p:nvSpPr>
          <p:cNvPr id="69" name="AutoShape 63">
            <a:extLst>
              <a:ext uri="{FF2B5EF4-FFF2-40B4-BE49-F238E27FC236}">
                <a16:creationId xmlns:a16="http://schemas.microsoft.com/office/drawing/2014/main" xmlns="" id="{2FD8DDC9-1A17-9DC8-565D-A61444BB89A7}"/>
              </a:ext>
            </a:extLst>
          </p:cNvPr>
          <p:cNvSpPr/>
          <p:nvPr/>
        </p:nvSpPr>
        <p:spPr>
          <a:xfrm>
            <a:off x="1670215" y="3398205"/>
            <a:ext cx="63655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0" name="AutoShape 64">
            <a:extLst>
              <a:ext uri="{FF2B5EF4-FFF2-40B4-BE49-F238E27FC236}">
                <a16:creationId xmlns:a16="http://schemas.microsoft.com/office/drawing/2014/main" xmlns="" id="{9D87C85B-33C8-2E98-0A41-28AC62F2483C}"/>
              </a:ext>
            </a:extLst>
          </p:cNvPr>
          <p:cNvSpPr/>
          <p:nvPr/>
        </p:nvSpPr>
        <p:spPr>
          <a:xfrm>
            <a:off x="3191858" y="3398205"/>
            <a:ext cx="63655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1" name="AutoShape 65">
            <a:extLst>
              <a:ext uri="{FF2B5EF4-FFF2-40B4-BE49-F238E27FC236}">
                <a16:creationId xmlns:a16="http://schemas.microsoft.com/office/drawing/2014/main" xmlns="" id="{EFFCDB25-8FB4-C23B-82F0-66F92A6AC71F}"/>
              </a:ext>
            </a:extLst>
          </p:cNvPr>
          <p:cNvSpPr/>
          <p:nvPr/>
        </p:nvSpPr>
        <p:spPr>
          <a:xfrm>
            <a:off x="4710135" y="3398205"/>
            <a:ext cx="63655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2" name="AutoShape 66">
            <a:extLst>
              <a:ext uri="{FF2B5EF4-FFF2-40B4-BE49-F238E27FC236}">
                <a16:creationId xmlns:a16="http://schemas.microsoft.com/office/drawing/2014/main" xmlns="" id="{144A6F31-174A-0914-191D-A0ABFF70ABF8}"/>
              </a:ext>
            </a:extLst>
          </p:cNvPr>
          <p:cNvSpPr/>
          <p:nvPr/>
        </p:nvSpPr>
        <p:spPr>
          <a:xfrm>
            <a:off x="6231779" y="3398205"/>
            <a:ext cx="63655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3" name="Rectangle: Diagonal Corners Snipped 72">
            <a:extLst>
              <a:ext uri="{FF2B5EF4-FFF2-40B4-BE49-F238E27FC236}">
                <a16:creationId xmlns:a16="http://schemas.microsoft.com/office/drawing/2014/main" xmlns="" id="{25B8524F-B8FD-F036-5D30-4A845859C8DA}"/>
              </a:ext>
            </a:extLst>
          </p:cNvPr>
          <p:cNvSpPr/>
          <p:nvPr/>
        </p:nvSpPr>
        <p:spPr>
          <a:xfrm>
            <a:off x="6868329" y="1027817"/>
            <a:ext cx="4238171" cy="124657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assessment and marks will only be available to the student. Students can always take from tutors personally using the mobile app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1CEF2587-7AAB-1AFD-7ACE-741CDCCB22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9" t="9935" r="7551" b="9725"/>
          <a:stretch/>
        </p:blipFill>
        <p:spPr>
          <a:xfrm>
            <a:off x="8366651" y="2612571"/>
            <a:ext cx="3825349" cy="4112503"/>
          </a:xfrm>
          <a:prstGeom prst="rect">
            <a:avLst/>
          </a:prstGeom>
        </p:spPr>
      </p:pic>
      <p:sp>
        <p:nvSpPr>
          <p:cNvPr id="74" name="Google Shape;93;p14">
            <a:extLst>
              <a:ext uri="{FF2B5EF4-FFF2-40B4-BE49-F238E27FC236}">
                <a16:creationId xmlns:a16="http://schemas.microsoft.com/office/drawing/2014/main" xmlns="" id="{D3BC9E3A-C30C-3E81-77F7-61D66738C1EA}"/>
              </a:ext>
            </a:extLst>
          </p:cNvPr>
          <p:cNvSpPr/>
          <p:nvPr/>
        </p:nvSpPr>
        <p:spPr>
          <a:xfrm>
            <a:off x="4249487" y="136700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r>
              <a:rPr lang="en" sz="2533" b="1" dirty="0"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Model</a:t>
            </a:r>
            <a:endParaRPr sz="2533" b="1" dirty="0"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9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45">
        <p:fade/>
      </p:transition>
    </mc:Choice>
    <mc:Fallback>
      <p:transition spd="med" advTm="3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14">
            <a:extLst>
              <a:ext uri="{FF2B5EF4-FFF2-40B4-BE49-F238E27FC236}">
                <a16:creationId xmlns:a16="http://schemas.microsoft.com/office/drawing/2014/main" xmlns="" id="{6FE52699-E973-0BFE-2032-342DA0C569B3}"/>
              </a:ext>
            </a:extLst>
          </p:cNvPr>
          <p:cNvSpPr/>
          <p:nvPr/>
        </p:nvSpPr>
        <p:spPr>
          <a:xfrm>
            <a:off x="4251500" y="136700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Why Feasible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xmlns="" id="{AD959047-4198-7BC5-E60F-F8E55FA3CF90}"/>
              </a:ext>
            </a:extLst>
          </p:cNvPr>
          <p:cNvSpPr/>
          <p:nvPr/>
        </p:nvSpPr>
        <p:spPr>
          <a:xfrm>
            <a:off x="574989" y="1023662"/>
            <a:ext cx="5050302" cy="98952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Installing a Blockchain for The University is not something very difficult. </a:t>
            </a:r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xmlns="" id="{6866E028-2DBA-F3E7-EB7A-993F9397A901}"/>
              </a:ext>
            </a:extLst>
          </p:cNvPr>
          <p:cNvSpPr/>
          <p:nvPr/>
        </p:nvSpPr>
        <p:spPr>
          <a:xfrm>
            <a:off x="2212824" y="2531966"/>
            <a:ext cx="4434450" cy="3119777"/>
          </a:xfrm>
          <a:prstGeom prst="vertic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The whole solution is based on using AI models. We need some lines of code and programmers to spend their hours for creating a better education system for the University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xmlns="" id="{448BD105-4861-487C-2B61-9A2D97A46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250" y="5065486"/>
            <a:ext cx="2868022" cy="17925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66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4">
        <p:fade/>
      </p:transition>
    </mc:Choice>
    <mc:Fallback>
      <p:transition spd="med" advTm="15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EB069D-4BDF-7392-083F-291450FDD1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5996"/>
            <a:ext cx="5565059" cy="3101504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xmlns="" id="{BF3C9C15-6E11-86A3-29DD-9BD75329903A}"/>
              </a:ext>
            </a:extLst>
          </p:cNvPr>
          <p:cNvSpPr/>
          <p:nvPr/>
        </p:nvSpPr>
        <p:spPr>
          <a:xfrm>
            <a:off x="484732" y="1064567"/>
            <a:ext cx="5689600" cy="272142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However, followings are the key challenges to the feasibility:</a:t>
            </a:r>
          </a:p>
          <a:p>
            <a:pPr marL="342900" indent="-342900"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Managing a huge Database.</a:t>
            </a:r>
          </a:p>
          <a:p>
            <a:pPr marL="342900" indent="-342900"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Security of personal chats with tutors.</a:t>
            </a:r>
          </a:p>
          <a:p>
            <a:pPr marL="342900" indent="-342900"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Efficient Server uptime</a:t>
            </a:r>
          </a:p>
          <a:p>
            <a:pPr marL="342900" indent="-342900"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Making teachers and students aware of the system.</a:t>
            </a:r>
          </a:p>
          <a:p>
            <a:pPr algn="ctr"/>
            <a:endParaRPr lang="en-US" sz="2100" dirty="0"/>
          </a:p>
        </p:txBody>
      </p:sp>
      <p:sp>
        <p:nvSpPr>
          <p:cNvPr id="6" name="Google Shape;93;p14">
            <a:extLst>
              <a:ext uri="{FF2B5EF4-FFF2-40B4-BE49-F238E27FC236}">
                <a16:creationId xmlns:a16="http://schemas.microsoft.com/office/drawing/2014/main" xmlns="" id="{6FE52699-E973-0BFE-2032-342DA0C569B3}"/>
              </a:ext>
            </a:extLst>
          </p:cNvPr>
          <p:cNvSpPr/>
          <p:nvPr/>
        </p:nvSpPr>
        <p:spPr>
          <a:xfrm>
            <a:off x="4251500" y="136700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Why Feasible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698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6">
        <p:fade/>
      </p:transition>
    </mc:Choice>
    <mc:Fallback>
      <p:transition spd="med" advTm="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51DD2B73-0B7A-A76E-7409-031DABF02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707866"/>
              </p:ext>
            </p:extLst>
          </p:nvPr>
        </p:nvGraphicFramePr>
        <p:xfrm>
          <a:off x="1698171" y="1741714"/>
          <a:ext cx="8969829" cy="4880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xmlns="" id="{1714BD00-89B2-C8FA-8353-471ED624D018}"/>
              </a:ext>
            </a:extLst>
          </p:cNvPr>
          <p:cNvSpPr/>
          <p:nvPr/>
        </p:nvSpPr>
        <p:spPr>
          <a:xfrm>
            <a:off x="2939141" y="235857"/>
            <a:ext cx="6662057" cy="1201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sample demonstration of how much time can be saved after using the AI model in current education system, based on assumption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1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">
        <p:fade/>
      </p:transition>
    </mc:Choice>
    <mc:Fallback>
      <p:transition spd="med" advTm="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4000" t="-36000" b="-4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972936-2F93-7760-F77B-F9F0E77A1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92" y="1399905"/>
            <a:ext cx="5704235" cy="3488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289CC34-7437-B7C2-B8AE-32D78E3FF9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5"/>
          <a:stretch/>
        </p:blipFill>
        <p:spPr>
          <a:xfrm>
            <a:off x="8624727" y="3680619"/>
            <a:ext cx="3438188" cy="33592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Ribbon: Tilted Up 4">
            <a:extLst>
              <a:ext uri="{FF2B5EF4-FFF2-40B4-BE49-F238E27FC236}">
                <a16:creationId xmlns:a16="http://schemas.microsoft.com/office/drawing/2014/main" xmlns="" id="{19D0BFF9-3666-643B-37F3-832EBF40E44E}"/>
              </a:ext>
            </a:extLst>
          </p:cNvPr>
          <p:cNvSpPr/>
          <p:nvPr/>
        </p:nvSpPr>
        <p:spPr>
          <a:xfrm>
            <a:off x="0" y="5031087"/>
            <a:ext cx="5152727" cy="1630268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Let’s Explore AI in University!!</a:t>
            </a:r>
          </a:p>
        </p:txBody>
      </p:sp>
      <p:sp>
        <p:nvSpPr>
          <p:cNvPr id="11" name="Google Shape;93;p14">
            <a:extLst>
              <a:ext uri="{FF2B5EF4-FFF2-40B4-BE49-F238E27FC236}">
                <a16:creationId xmlns:a16="http://schemas.microsoft.com/office/drawing/2014/main" xmlns="" id="{F5C9662C-6144-1C4B-5F5F-6A5AFEEDD203}"/>
              </a:ext>
            </a:extLst>
          </p:cNvPr>
          <p:cNvSpPr/>
          <p:nvPr/>
        </p:nvSpPr>
        <p:spPr>
          <a:xfrm>
            <a:off x="4183000" y="56125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Welcome!</a:t>
            </a:r>
            <a:endParaRPr kumimoji="0" sz="2533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588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99">
        <p:fade/>
      </p:transition>
    </mc:Choice>
    <mc:Fallback>
      <p:transition spd="med" advTm="31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9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45C9D55-4654-F0F0-2A57-0B89126E55EB}"/>
              </a:ext>
            </a:extLst>
          </p:cNvPr>
          <p:cNvSpPr txBox="1"/>
          <p:nvPr/>
        </p:nvSpPr>
        <p:spPr>
          <a:xfrm>
            <a:off x="482066" y="2819326"/>
            <a:ext cx="6123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C783409-5F6A-7F6B-4AEE-643CAEDD0806}"/>
              </a:ext>
            </a:extLst>
          </p:cNvPr>
          <p:cNvSpPr txBox="1"/>
          <p:nvPr/>
        </p:nvSpPr>
        <p:spPr>
          <a:xfrm>
            <a:off x="579615" y="3917252"/>
            <a:ext cx="6187826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/>
            <a:endParaRPr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D4D6A7B-D82B-4128-5875-1968634343E3}"/>
              </a:ext>
            </a:extLst>
          </p:cNvPr>
          <p:cNvSpPr txBox="1"/>
          <p:nvPr/>
        </p:nvSpPr>
        <p:spPr>
          <a:xfrm>
            <a:off x="579615" y="2017145"/>
            <a:ext cx="38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EEB16EDA-F969-472C-C15D-39689BCFF24D}"/>
              </a:ext>
            </a:extLst>
          </p:cNvPr>
          <p:cNvSpPr txBox="1"/>
          <p:nvPr/>
        </p:nvSpPr>
        <p:spPr>
          <a:xfrm>
            <a:off x="3242662" y="2353939"/>
            <a:ext cx="3668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spc="600" dirty="0">
              <a:solidFill>
                <a:schemeClr val="bg1"/>
              </a:solidFill>
              <a:effectLst>
                <a:outerShdw blurRad="304800" dist="38100" dir="16200000" rotWithShape="0">
                  <a:prstClr val="black">
                    <a:alpha val="40000"/>
                  </a:prstClr>
                </a:outerShdw>
              </a:effectLst>
              <a:latin typeface="思源宋体 CN SemiBold" panose="02020600000000000000" pitchFamily="18" charset="-122"/>
              <a:ea typeface="思源宋体 CN SemiBold" panose="02020600000000000000" pitchFamily="18" charset="-122"/>
              <a:cs typeface="+mn-ea"/>
              <a:sym typeface="+mn-lt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3CAB8C63-3C1B-D7F2-FA65-B1C667CC1A8C}"/>
              </a:ext>
            </a:extLst>
          </p:cNvPr>
          <p:cNvSpPr/>
          <p:nvPr/>
        </p:nvSpPr>
        <p:spPr>
          <a:xfrm>
            <a:off x="668153" y="4970064"/>
            <a:ext cx="1326686" cy="24270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0B03CEFC-0701-4505-ADF6-E5AEA2635D26}"/>
              </a:ext>
            </a:extLst>
          </p:cNvPr>
          <p:cNvSpPr/>
          <p:nvPr/>
        </p:nvSpPr>
        <p:spPr>
          <a:xfrm>
            <a:off x="2222629" y="4970064"/>
            <a:ext cx="1326686" cy="242704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1000" dirty="0">
              <a:solidFill>
                <a:schemeClr val="bg1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xmlns="" id="{146A0AC3-FCC3-695D-58FC-234D45663CCB}"/>
              </a:ext>
            </a:extLst>
          </p:cNvPr>
          <p:cNvSpPr/>
          <p:nvPr/>
        </p:nvSpPr>
        <p:spPr>
          <a:xfrm>
            <a:off x="4183000" y="-2789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SWOT Anaylsis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BF57B49-1900-7EA9-F2D6-410B3BCA2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693"/>
            <a:ext cx="12191999" cy="611530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495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749">
        <p:fade/>
      </p:transition>
    </mc:Choice>
    <mc:Fallback>
      <p:transition spd="med" advTm="22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h/6*sin(2*pi*$)*(1-$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/4*sin(2*pi*$)*(1-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h/6*sin(2*pi*$)*(1-$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/4*sin(2*pi*$)*(1-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h/6*sin(2*pi*$)*(1-$)*8/9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/4*sin(2*pi*$)*(1-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  <p:bldP spid="20" grpId="0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2BE1AF6-61C3-779D-5828-73BF5C011D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86" y="4590142"/>
            <a:ext cx="4484912" cy="2267858"/>
          </a:xfrm>
          <a:prstGeom prst="rect">
            <a:avLst/>
          </a:prstGeom>
        </p:spPr>
      </p:pic>
      <p:sp>
        <p:nvSpPr>
          <p:cNvPr id="2" name="Google Shape;93;p14">
            <a:extLst>
              <a:ext uri="{FF2B5EF4-FFF2-40B4-BE49-F238E27FC236}">
                <a16:creationId xmlns:a16="http://schemas.microsoft.com/office/drawing/2014/main" xmlns="" id="{B55008E4-AA11-157A-3931-E857CDA13BFD}"/>
              </a:ext>
            </a:extLst>
          </p:cNvPr>
          <p:cNvSpPr/>
          <p:nvPr/>
        </p:nvSpPr>
        <p:spPr>
          <a:xfrm>
            <a:off x="4183000" y="136700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xmlns="" id="{DEC2C662-455D-A646-266A-4049B18347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322" y="4528457"/>
            <a:ext cx="3727269" cy="2329543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xmlns="" id="{69C497E8-B171-661D-839A-B2217B1E4CF5}"/>
              </a:ext>
            </a:extLst>
          </p:cNvPr>
          <p:cNvSpPr/>
          <p:nvPr/>
        </p:nvSpPr>
        <p:spPr>
          <a:xfrm>
            <a:off x="2460169" y="3224299"/>
            <a:ext cx="5290459" cy="232954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By adopting a balanced approach and using AI responsibly, universities can better equip students with the skills they need to succeed in today's rapidly evolving world</a:t>
            </a:r>
            <a:endParaRPr lang="en-US" dirty="0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xmlns="" id="{15CFC856-EEA6-6CEC-5F78-A49BADCB523D}"/>
              </a:ext>
            </a:extLst>
          </p:cNvPr>
          <p:cNvSpPr/>
          <p:nvPr/>
        </p:nvSpPr>
        <p:spPr>
          <a:xfrm>
            <a:off x="159657" y="1103086"/>
            <a:ext cx="6386286" cy="190137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/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In conclusion, incorporating Artificial </a:t>
            </a:r>
            <a:r>
              <a:rPr lang="en-US" sz="1800" dirty="0">
                <a:solidFill>
                  <a:schemeClr val="bg1"/>
                </a:solidFill>
                <a:latin typeface="Söhne"/>
              </a:rPr>
              <a:t>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ntelligence in the University Education system presents both opportunities and challenges. While AI can provide valuable tools to enhance learning, it is important to use it as a supplement to education rather than a substitute for it. 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35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13">
        <p:fade/>
      </p:transition>
    </mc:Choice>
    <mc:Fallback>
      <p:transition spd="med" advTm="27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555367" y="909600"/>
            <a:ext cx="4507200" cy="96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                   </a:t>
            </a:r>
            <a:r>
              <a:rPr lang="en" sz="2400" b="1">
                <a:latin typeface="Comfortaa"/>
                <a:ea typeface="Comfortaa"/>
                <a:cs typeface="Comfortaa"/>
                <a:sym typeface="Comfortaa"/>
              </a:rPr>
              <a:t> Introduction  </a:t>
            </a:r>
            <a:r>
              <a:rPr lang="en" sz="2400"/>
              <a:t>     </a:t>
            </a:r>
            <a:endParaRPr sz="2400"/>
          </a:p>
        </p:txBody>
      </p:sp>
      <p:sp>
        <p:nvSpPr>
          <p:cNvPr id="71" name="Google Shape;71;p14"/>
          <p:cNvSpPr/>
          <p:nvPr/>
        </p:nvSpPr>
        <p:spPr>
          <a:xfrm>
            <a:off x="555367" y="2087333"/>
            <a:ext cx="4507200" cy="96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                     </a:t>
            </a:r>
            <a:r>
              <a:rPr lang="en" sz="2400" b="1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2267" b="1" dirty="0">
                <a:latin typeface="Comfortaa"/>
                <a:ea typeface="Comfortaa"/>
                <a:cs typeface="Comfortaa"/>
                <a:sym typeface="Comfortaa"/>
              </a:rPr>
              <a:t>Background Study</a:t>
            </a:r>
            <a:endParaRPr sz="2267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55367" y="3265067"/>
            <a:ext cx="4507200" cy="96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                    </a:t>
            </a:r>
            <a:r>
              <a:rPr lang="en" sz="2267" b="1">
                <a:latin typeface="Comfortaa"/>
                <a:ea typeface="Comfortaa"/>
                <a:cs typeface="Comfortaa"/>
                <a:sym typeface="Comfortaa"/>
              </a:rPr>
              <a:t>Methodology</a:t>
            </a:r>
            <a:endParaRPr sz="2267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55367" y="4442800"/>
            <a:ext cx="4507200" cy="96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                     </a:t>
            </a:r>
            <a:r>
              <a:rPr lang="en" sz="2267" b="1">
                <a:latin typeface="Comfortaa"/>
                <a:ea typeface="Comfortaa"/>
                <a:cs typeface="Comfortaa"/>
                <a:sym typeface="Comfortaa"/>
              </a:rPr>
              <a:t>Feasibility</a:t>
            </a:r>
            <a:endParaRPr sz="2267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55367" y="5620533"/>
            <a:ext cx="4460800" cy="96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7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                    </a:t>
            </a:r>
            <a:r>
              <a:rPr lang="en" sz="2267" b="1"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2267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55367" y="909600"/>
            <a:ext cx="1429200" cy="965600"/>
          </a:xfrm>
          <a:prstGeom prst="flowChartDelay">
            <a:avLst/>
          </a:prstGeom>
          <a:gradFill>
            <a:gsLst>
              <a:gs pos="0">
                <a:srgbClr val="F5FF83"/>
              </a:gs>
              <a:gs pos="100000">
                <a:srgbClr val="E3F60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" name="Google Shape;76;p14"/>
          <p:cNvSpPr/>
          <p:nvPr/>
        </p:nvSpPr>
        <p:spPr>
          <a:xfrm>
            <a:off x="555367" y="2087333"/>
            <a:ext cx="1429200" cy="965600"/>
          </a:xfrm>
          <a:prstGeom prst="flowChartDelay">
            <a:avLst/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4"/>
          <p:cNvSpPr/>
          <p:nvPr/>
        </p:nvSpPr>
        <p:spPr>
          <a:xfrm>
            <a:off x="555367" y="3265067"/>
            <a:ext cx="1429200" cy="965600"/>
          </a:xfrm>
          <a:prstGeom prst="flowChartDelay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" name="Google Shape;78;p14"/>
          <p:cNvSpPr/>
          <p:nvPr/>
        </p:nvSpPr>
        <p:spPr>
          <a:xfrm>
            <a:off x="555367" y="4442800"/>
            <a:ext cx="1429200" cy="965600"/>
          </a:xfrm>
          <a:prstGeom prst="flowChartDelay">
            <a:avLst/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" name="Google Shape;79;p14"/>
          <p:cNvSpPr/>
          <p:nvPr/>
        </p:nvSpPr>
        <p:spPr>
          <a:xfrm>
            <a:off x="555367" y="5620533"/>
            <a:ext cx="1429200" cy="965600"/>
          </a:xfrm>
          <a:prstGeom prst="flowChartDelay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467" y="1029034"/>
            <a:ext cx="726733" cy="72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483" y="2147050"/>
            <a:ext cx="846167" cy="8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67" y="3265067"/>
            <a:ext cx="965600" cy="9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467" y="4502500"/>
            <a:ext cx="846200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467" y="5739967"/>
            <a:ext cx="726733" cy="7267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8566833" y="3476894"/>
            <a:ext cx="2729524" cy="65085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0" dirty="0">
                <a:latin typeface="Times New Roman"/>
                <a:ea typeface="Times New Roman"/>
                <a:cs typeface="Times New Roman"/>
                <a:sym typeface="Times New Roman"/>
              </a:rPr>
              <a:t>Assesment  Model</a:t>
            </a:r>
            <a:endParaRPr sz="213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5288384" y="3512720"/>
            <a:ext cx="3012861" cy="5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latin typeface="Times New Roman"/>
                <a:ea typeface="Times New Roman"/>
                <a:cs typeface="Times New Roman"/>
                <a:sym typeface="Times New Roman"/>
              </a:rPr>
              <a:t>Proposed Solution </a:t>
            </a:r>
            <a:endParaRPr sz="21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8537933" y="4688967"/>
            <a:ext cx="3104800" cy="5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latin typeface="Times New Roman"/>
                <a:ea typeface="Times New Roman"/>
                <a:cs typeface="Times New Roman"/>
                <a:sym typeface="Times New Roman"/>
              </a:rPr>
              <a:t>SWOT Analysis</a:t>
            </a:r>
            <a:endParaRPr sz="21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5288384" y="4688951"/>
            <a:ext cx="3012861" cy="5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>
                <a:latin typeface="Times New Roman"/>
                <a:ea typeface="Times New Roman"/>
                <a:cs typeface="Times New Roman"/>
                <a:sym typeface="Times New Roman"/>
              </a:rPr>
              <a:t>Why Feasible</a:t>
            </a:r>
            <a:endParaRPr sz="21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5196445" y="5750841"/>
            <a:ext cx="3104800" cy="5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dirty="0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2133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4183000" y="100533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Outline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5288384" y="1107159"/>
            <a:ext cx="3012861" cy="5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>
                <a:latin typeface="Times New Roman"/>
                <a:ea typeface="Times New Roman"/>
                <a:cs typeface="Times New Roman"/>
                <a:sym typeface="Times New Roman"/>
              </a:rPr>
              <a:t>Problem Analysis</a:t>
            </a:r>
            <a:endParaRPr sz="21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5288384" y="2280517"/>
            <a:ext cx="3012861" cy="61101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Key Challenges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82">
        <p:fade/>
      </p:transition>
    </mc:Choice>
    <mc:Fallback>
      <p:transition spd="med" advTm="3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3;p14">
            <a:extLst>
              <a:ext uri="{FF2B5EF4-FFF2-40B4-BE49-F238E27FC236}">
                <a16:creationId xmlns:a16="http://schemas.microsoft.com/office/drawing/2014/main" xmlns="" id="{090B841B-261F-CB7D-5EE7-78A5429C7AA4}"/>
              </a:ext>
            </a:extLst>
          </p:cNvPr>
          <p:cNvSpPr/>
          <p:nvPr/>
        </p:nvSpPr>
        <p:spPr>
          <a:xfrm>
            <a:off x="4183000" y="56125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Problem Analysis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8973E02-739A-D26E-D97F-9015C7A3144A}"/>
              </a:ext>
            </a:extLst>
          </p:cNvPr>
          <p:cNvSpPr/>
          <p:nvPr/>
        </p:nvSpPr>
        <p:spPr>
          <a:xfrm>
            <a:off x="7160455" y="1099760"/>
            <a:ext cx="4892217" cy="157924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Universities are still lacking in use of AI.</a:t>
            </a:r>
          </a:p>
          <a:p>
            <a:r>
              <a:rPr lang="en-US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Misuse of </a:t>
            </a:r>
            <a:r>
              <a:rPr lang="en-US" sz="1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 AI tool by </a:t>
            </a:r>
            <a:r>
              <a:rPr lang="en-US" sz="19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Students are overusing this tool to complete their writing and assignments. 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xmlns="" id="{53A4C1BE-87D4-A027-A40D-E4132A985D0A}"/>
              </a:ext>
            </a:extLst>
          </p:cNvPr>
          <p:cNvSpPr/>
          <p:nvPr/>
        </p:nvSpPr>
        <p:spPr>
          <a:xfrm>
            <a:off x="139328" y="777758"/>
            <a:ext cx="4157662" cy="95998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current scenario of University Education System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891901B3-B3F0-FB91-13F2-2D6BDAA2A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148413"/>
              </p:ext>
            </p:extLst>
          </p:nvPr>
        </p:nvGraphicFramePr>
        <p:xfrm>
          <a:off x="783771" y="1857375"/>
          <a:ext cx="7837860" cy="494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3A6F2B0-EC00-283F-F559-C493A80E62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16" y="3565941"/>
            <a:ext cx="1491968" cy="1527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383C99E-C663-BB93-7D80-4DBC6FE2D0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91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56">
        <p:fade/>
      </p:transition>
    </mc:Choice>
    <mc:Fallback>
      <p:transition spd="med" advTm="8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4000"/>
            <a:lum/>
          </a:blip>
          <a:srcRect/>
          <a:stretch>
            <a:fillRect l="-3000" t="-16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xmlns="" id="{15F8481A-706E-7B35-D7B0-F988CBCEF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694639"/>
              </p:ext>
            </p:extLst>
          </p:nvPr>
        </p:nvGraphicFramePr>
        <p:xfrm>
          <a:off x="0" y="1561514"/>
          <a:ext cx="7512148" cy="52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9ED35AA1-1338-7945-C958-DBE425F4D2DF}"/>
              </a:ext>
            </a:extLst>
          </p:cNvPr>
          <p:cNvSpPr/>
          <p:nvPr/>
        </p:nvSpPr>
        <p:spPr>
          <a:xfrm>
            <a:off x="0" y="258237"/>
            <a:ext cx="7202659" cy="1069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We have analyzed the key reasons why students are struggling with the current education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C9CF0B-AB0B-BC53-26FA-4E7DF5CD1C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r="2714" b="3722"/>
          <a:stretch/>
        </p:blipFill>
        <p:spPr>
          <a:xfrm>
            <a:off x="7512148" y="3837482"/>
            <a:ext cx="4679852" cy="30205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63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673">
        <p:fade/>
      </p:transition>
    </mc:Choice>
    <mc:Fallback>
      <p:transition spd="med" advTm="27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5F45D5-966C-DEE5-E7D7-4346C0D9D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80" y="917884"/>
            <a:ext cx="5802439" cy="594011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">
        <p:fade/>
      </p:transition>
    </mc:Choice>
    <mc:Fallback>
      <p:transition spd="med" advTm="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3E4C"/>
            </a:gs>
            <a:gs pos="100000">
              <a:srgbClr val="093E4C"/>
            </a:gs>
            <a:gs pos="55000">
              <a:srgbClr val="115764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0D9B11EC-ABB3-093C-B0E2-D6DF672490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4677" y="0"/>
            <a:ext cx="5196840" cy="22707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17F31ED2-80B0-6567-1D89-BE64F2EC96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78">
            <a:off x="-1967548" y="483275"/>
            <a:ext cx="5873707" cy="881056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77B325AC-3DFA-3F45-8EBB-E43C86CBC5B0}"/>
              </a:ext>
            </a:extLst>
          </p:cNvPr>
          <p:cNvSpPr/>
          <p:nvPr/>
        </p:nvSpPr>
        <p:spPr>
          <a:xfrm>
            <a:off x="5569155" y="4052703"/>
            <a:ext cx="4902199" cy="760409"/>
          </a:xfrm>
          <a:prstGeom prst="rect">
            <a:avLst/>
          </a:prstGeom>
        </p:spPr>
        <p:txBody>
          <a:bodyPr wrap="square" lIns="91448" tIns="45724" rIns="91448" bIns="4572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F0502020204030204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Light" panose="02020300000000000000" pitchFamily="18" charset="-122"/>
              <a:ea typeface="思源宋体 CN Light" panose="02020300000000000000" pitchFamily="18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375181C5-E641-A82B-B8C6-1ADBB817DE7F}"/>
              </a:ext>
            </a:extLst>
          </p:cNvPr>
          <p:cNvSpPr txBox="1"/>
          <p:nvPr/>
        </p:nvSpPr>
        <p:spPr>
          <a:xfrm>
            <a:off x="6949448" y="2191749"/>
            <a:ext cx="214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ED7F7"/>
                  </a:gs>
                  <a:gs pos="44000">
                    <a:srgbClr val="6DE1F2"/>
                  </a:gs>
                  <a:gs pos="100000">
                    <a:srgbClr val="84F6DF"/>
                  </a:gs>
                </a:gsLst>
                <a:lin ang="5400000" scaled="1"/>
              </a:gra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" name="Google Shape;93;p14">
            <a:extLst>
              <a:ext uri="{FF2B5EF4-FFF2-40B4-BE49-F238E27FC236}">
                <a16:creationId xmlns:a16="http://schemas.microsoft.com/office/drawing/2014/main" xmlns="" id="{1CD0A733-BDB5-8408-4223-69CFD151A4D3}"/>
              </a:ext>
            </a:extLst>
          </p:cNvPr>
          <p:cNvSpPr/>
          <p:nvPr/>
        </p:nvSpPr>
        <p:spPr>
          <a:xfrm>
            <a:off x="4280557" y="97623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Key Challanges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281E32-0FFC-4E24-4B34-62CDC85CBC5A}"/>
              </a:ext>
            </a:extLst>
          </p:cNvPr>
          <p:cNvSpPr txBox="1"/>
          <p:nvPr/>
        </p:nvSpPr>
        <p:spPr>
          <a:xfrm>
            <a:off x="513474" y="1630095"/>
            <a:ext cx="9223738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3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22D320C-51C5-C8BD-7BAC-E84BD772A90A}"/>
              </a:ext>
            </a:extLst>
          </p:cNvPr>
          <p:cNvSpPr/>
          <p:nvPr/>
        </p:nvSpPr>
        <p:spPr>
          <a:xfrm>
            <a:off x="2855749" y="1371872"/>
            <a:ext cx="8187397" cy="304711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challenge here is to build a AI model for the University Education System. To improve the operations of the current system.</a:t>
            </a:r>
          </a:p>
          <a:p>
            <a:pPr marL="457200" indent="-457200" algn="ctr"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 Assessment model for detecting AI generated texts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9E2C094-F796-9436-FA0F-AB19F645C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05" y="4418983"/>
            <a:ext cx="3577889" cy="1753434"/>
          </a:xfrm>
          <a:prstGeom prst="rect">
            <a:avLst/>
          </a:prstGeom>
        </p:spPr>
      </p:pic>
      <p:sp>
        <p:nvSpPr>
          <p:cNvPr id="9" name="Google Shape;198;p20">
            <a:extLst>
              <a:ext uri="{FF2B5EF4-FFF2-40B4-BE49-F238E27FC236}">
                <a16:creationId xmlns:a16="http://schemas.microsoft.com/office/drawing/2014/main" xmlns="" id="{C01B8E41-23B8-5168-D144-B6D9D52F6302}"/>
              </a:ext>
            </a:extLst>
          </p:cNvPr>
          <p:cNvSpPr/>
          <p:nvPr/>
        </p:nvSpPr>
        <p:spPr>
          <a:xfrm>
            <a:off x="2726557" y="6479351"/>
            <a:ext cx="1554000" cy="29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sz="12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" name="Google Shape;199;p20">
            <a:extLst>
              <a:ext uri="{FF2B5EF4-FFF2-40B4-BE49-F238E27FC236}">
                <a16:creationId xmlns:a16="http://schemas.microsoft.com/office/drawing/2014/main" xmlns="" id="{62D20046-EA09-F42C-1887-C78EFB77B10E}"/>
              </a:ext>
            </a:extLst>
          </p:cNvPr>
          <p:cNvSpPr/>
          <p:nvPr/>
        </p:nvSpPr>
        <p:spPr>
          <a:xfrm>
            <a:off x="4546810" y="6491577"/>
            <a:ext cx="1884000" cy="292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Background Study</a:t>
            </a:r>
            <a:endParaRPr sz="12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" name="Google Shape;200;p20">
            <a:extLst>
              <a:ext uri="{FF2B5EF4-FFF2-40B4-BE49-F238E27FC236}">
                <a16:creationId xmlns:a16="http://schemas.microsoft.com/office/drawing/2014/main" xmlns="" id="{2F694B34-76E0-B4B9-FA17-7B70CE78B957}"/>
              </a:ext>
            </a:extLst>
          </p:cNvPr>
          <p:cNvSpPr/>
          <p:nvPr/>
        </p:nvSpPr>
        <p:spPr>
          <a:xfrm>
            <a:off x="6749534" y="6467877"/>
            <a:ext cx="1554000" cy="29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 Methodology</a:t>
            </a:r>
            <a:endParaRPr sz="1200" b="1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" name="Google Shape;201;p20">
            <a:extLst>
              <a:ext uri="{FF2B5EF4-FFF2-40B4-BE49-F238E27FC236}">
                <a16:creationId xmlns:a16="http://schemas.microsoft.com/office/drawing/2014/main" xmlns="" id="{E1E3CC79-9E96-DEC4-5CF6-4D2F9A58542B}"/>
              </a:ext>
            </a:extLst>
          </p:cNvPr>
          <p:cNvSpPr/>
          <p:nvPr/>
        </p:nvSpPr>
        <p:spPr>
          <a:xfrm>
            <a:off x="8653041" y="6450857"/>
            <a:ext cx="1554000" cy="29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  <a:endParaRPr sz="1200" b="1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" name="Google Shape;202;p20">
            <a:extLst>
              <a:ext uri="{FF2B5EF4-FFF2-40B4-BE49-F238E27FC236}">
                <a16:creationId xmlns:a16="http://schemas.microsoft.com/office/drawing/2014/main" xmlns="" id="{19EEDF42-78A0-DD65-291A-35C24DA719F6}"/>
              </a:ext>
            </a:extLst>
          </p:cNvPr>
          <p:cNvSpPr/>
          <p:nvPr/>
        </p:nvSpPr>
        <p:spPr>
          <a:xfrm>
            <a:off x="10586094" y="6450857"/>
            <a:ext cx="1554000" cy="29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1200" b="1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" name="图片 7">
            <a:extLst>
              <a:ext uri="{FF2B5EF4-FFF2-40B4-BE49-F238E27FC236}">
                <a16:creationId xmlns:a16="http://schemas.microsoft.com/office/drawing/2014/main" xmlns="" id="{27558D9C-41F7-7CE5-F8CC-6BFCD1BFED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163" y="0"/>
            <a:ext cx="3166720" cy="1979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917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465">
        <p:fade/>
      </p:transition>
    </mc:Choice>
    <mc:Fallback>
      <p:transition spd="med" advTm="9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54702" y="4059515"/>
            <a:ext cx="2043872" cy="475192"/>
            <a:chOff x="0" y="0"/>
            <a:chExt cx="1519720" cy="3533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9720" cy="353328"/>
            </a:xfrm>
            <a:custGeom>
              <a:avLst/>
              <a:gdLst/>
              <a:ahLst/>
              <a:cxnLst/>
              <a:rect l="l" t="t" r="r" b="b"/>
              <a:pathLst>
                <a:path w="1519720" h="353328">
                  <a:moveTo>
                    <a:pt x="0" y="0"/>
                  </a:moveTo>
                  <a:lnTo>
                    <a:pt x="1519720" y="0"/>
                  </a:lnTo>
                  <a:lnTo>
                    <a:pt x="1519720" y="353328"/>
                  </a:lnTo>
                  <a:lnTo>
                    <a:pt x="0" y="353328"/>
                  </a:lnTo>
                  <a:close/>
                </a:path>
              </a:pathLst>
            </a:custGeom>
            <a:solidFill>
              <a:srgbClr val="EFD1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654742" y="4199837"/>
            <a:ext cx="1634862" cy="2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dirty="0">
                <a:solidFill>
                  <a:srgbClr val="6D4C44"/>
                </a:solidFill>
                <a:latin typeface="Gordita"/>
              </a:rPr>
              <a:t>For Students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19797" y="4095192"/>
            <a:ext cx="2043872" cy="475192"/>
            <a:chOff x="0" y="0"/>
            <a:chExt cx="1519720" cy="4042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9720" cy="404235"/>
            </a:xfrm>
            <a:custGeom>
              <a:avLst/>
              <a:gdLst/>
              <a:ahLst/>
              <a:cxnLst/>
              <a:rect l="l" t="t" r="r" b="b"/>
              <a:pathLst>
                <a:path w="1519720" h="404235">
                  <a:moveTo>
                    <a:pt x="0" y="0"/>
                  </a:moveTo>
                  <a:lnTo>
                    <a:pt x="1519720" y="0"/>
                  </a:lnTo>
                  <a:lnTo>
                    <a:pt x="1519720" y="404235"/>
                  </a:lnTo>
                  <a:lnTo>
                    <a:pt x="0" y="404235"/>
                  </a:lnTo>
                  <a:close/>
                </a:path>
              </a:pathLst>
            </a:custGeom>
            <a:solidFill>
              <a:srgbClr val="EFD19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434962" y="4242569"/>
            <a:ext cx="1634862" cy="2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dirty="0">
                <a:solidFill>
                  <a:srgbClr val="6D4C44"/>
                </a:solidFill>
                <a:latin typeface="Gordita"/>
              </a:rPr>
              <a:t>For Teachers</a:t>
            </a:r>
          </a:p>
        </p:txBody>
      </p:sp>
      <p:sp>
        <p:nvSpPr>
          <p:cNvPr id="8" name="AutoShape 8"/>
          <p:cNvSpPr/>
          <p:nvPr/>
        </p:nvSpPr>
        <p:spPr>
          <a:xfrm>
            <a:off x="4472173" y="3711051"/>
            <a:ext cx="4822324" cy="188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5400000">
            <a:off x="4297517" y="3894637"/>
            <a:ext cx="358243" cy="0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5498574" y="2689564"/>
            <a:ext cx="2043872" cy="603594"/>
            <a:chOff x="0" y="0"/>
            <a:chExt cx="1519720" cy="4108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9720" cy="410875"/>
            </a:xfrm>
            <a:custGeom>
              <a:avLst/>
              <a:gdLst/>
              <a:ahLst/>
              <a:cxnLst/>
              <a:rect l="l" t="t" r="r" b="b"/>
              <a:pathLst>
                <a:path w="1519720" h="410875">
                  <a:moveTo>
                    <a:pt x="0" y="0"/>
                  </a:moveTo>
                  <a:lnTo>
                    <a:pt x="1519720" y="0"/>
                  </a:lnTo>
                  <a:lnTo>
                    <a:pt x="1519720" y="410875"/>
                  </a:lnTo>
                  <a:lnTo>
                    <a:pt x="0" y="410875"/>
                  </a:lnTo>
                  <a:close/>
                </a:path>
              </a:pathLst>
            </a:custGeom>
            <a:solidFill>
              <a:srgbClr val="EBACA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615767" y="2842591"/>
            <a:ext cx="1634862" cy="30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sz="2000" dirty="0">
                <a:solidFill>
                  <a:srgbClr val="6D4C44"/>
                </a:solidFill>
                <a:latin typeface="Gordita Bold"/>
              </a:rPr>
              <a:t>AI Model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9101945" y="3890878"/>
            <a:ext cx="389568" cy="4465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 flipH="1">
            <a:off x="6515964" y="3293158"/>
            <a:ext cx="0" cy="472441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7203775" y="5459900"/>
            <a:ext cx="1972558" cy="824802"/>
            <a:chOff x="0" y="0"/>
            <a:chExt cx="1215601" cy="5038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5601" cy="503830"/>
            </a:xfrm>
            <a:custGeom>
              <a:avLst/>
              <a:gdLst/>
              <a:ahLst/>
              <a:cxnLst/>
              <a:rect l="l" t="t" r="r" b="b"/>
              <a:pathLst>
                <a:path w="1215601" h="503830">
                  <a:moveTo>
                    <a:pt x="0" y="0"/>
                  </a:moveTo>
                  <a:lnTo>
                    <a:pt x="1215601" y="0"/>
                  </a:lnTo>
                  <a:lnTo>
                    <a:pt x="1215601" y="503830"/>
                  </a:lnTo>
                  <a:lnTo>
                    <a:pt x="0" y="503830"/>
                  </a:lnTo>
                  <a:close/>
                </a:path>
              </a:pathLst>
            </a:custGeom>
            <a:solidFill>
              <a:srgbClr val="C1D4D8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329319" y="5534014"/>
            <a:ext cx="177345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sz="1600" dirty="0">
                <a:solidFill>
                  <a:srgbClr val="6D4C44"/>
                </a:solidFill>
                <a:latin typeface="Gordita"/>
              </a:rPr>
              <a:t>Intelligent Grading and Feedback</a:t>
            </a:r>
          </a:p>
          <a:p>
            <a:pPr algn="ctr">
              <a:lnSpc>
                <a:spcPts val="1838"/>
              </a:lnSpc>
            </a:pPr>
            <a:endParaRPr lang="en-US" sz="1600" dirty="0">
              <a:solidFill>
                <a:srgbClr val="6D4C44"/>
              </a:solidFill>
              <a:latin typeface="Gordita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674505" y="5459900"/>
            <a:ext cx="2225642" cy="801202"/>
            <a:chOff x="0" y="0"/>
            <a:chExt cx="1215601" cy="5038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5601" cy="503830"/>
            </a:xfrm>
            <a:custGeom>
              <a:avLst/>
              <a:gdLst/>
              <a:ahLst/>
              <a:cxnLst/>
              <a:rect l="l" t="t" r="r" b="b"/>
              <a:pathLst>
                <a:path w="1215601" h="503830">
                  <a:moveTo>
                    <a:pt x="0" y="0"/>
                  </a:moveTo>
                  <a:lnTo>
                    <a:pt x="1215601" y="0"/>
                  </a:lnTo>
                  <a:lnTo>
                    <a:pt x="1215601" y="503830"/>
                  </a:lnTo>
                  <a:lnTo>
                    <a:pt x="0" y="503830"/>
                  </a:lnTo>
                  <a:close/>
                </a:path>
              </a:pathLst>
            </a:custGeom>
            <a:solidFill>
              <a:srgbClr val="C1D4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704160" y="5592205"/>
            <a:ext cx="182713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sz="1610" dirty="0">
                <a:solidFill>
                  <a:srgbClr val="6D4C44"/>
                </a:solidFill>
                <a:latin typeface="Gordita"/>
              </a:rPr>
              <a:t>Automated administrative tasks</a:t>
            </a:r>
          </a:p>
          <a:p>
            <a:pPr algn="ctr">
              <a:lnSpc>
                <a:spcPts val="1838"/>
              </a:lnSpc>
            </a:pPr>
            <a:endParaRPr lang="en-US" sz="1610" dirty="0">
              <a:solidFill>
                <a:srgbClr val="6D4C44"/>
              </a:solidFill>
              <a:latin typeface="Gordit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757266" y="5621767"/>
            <a:ext cx="2699868" cy="714599"/>
            <a:chOff x="-26442" y="-51271"/>
            <a:chExt cx="1260004" cy="505813"/>
          </a:xfrm>
        </p:grpSpPr>
        <p:sp>
          <p:nvSpPr>
            <p:cNvPr id="22" name="Freeform 22"/>
            <p:cNvSpPr/>
            <p:nvPr/>
          </p:nvSpPr>
          <p:spPr>
            <a:xfrm>
              <a:off x="-26442" y="-51271"/>
              <a:ext cx="1260004" cy="505813"/>
            </a:xfrm>
            <a:custGeom>
              <a:avLst/>
              <a:gdLst/>
              <a:ahLst/>
              <a:cxnLst/>
              <a:rect l="l" t="t" r="r" b="b"/>
              <a:pathLst>
                <a:path w="1260004" h="505813">
                  <a:moveTo>
                    <a:pt x="0" y="0"/>
                  </a:moveTo>
                  <a:lnTo>
                    <a:pt x="1260004" y="0"/>
                  </a:lnTo>
                  <a:lnTo>
                    <a:pt x="1260004" y="505813"/>
                  </a:lnTo>
                  <a:lnTo>
                    <a:pt x="0" y="505813"/>
                  </a:lnTo>
                  <a:close/>
                </a:path>
              </a:pathLst>
            </a:custGeom>
            <a:solidFill>
              <a:srgbClr val="C1D4D8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2162635" y="4899923"/>
            <a:ext cx="3804856" cy="38145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3706458" y="5447610"/>
            <a:ext cx="1377072" cy="888756"/>
            <a:chOff x="0" y="0"/>
            <a:chExt cx="885575" cy="5249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85575" cy="524926"/>
            </a:xfrm>
            <a:custGeom>
              <a:avLst/>
              <a:gdLst/>
              <a:ahLst/>
              <a:cxnLst/>
              <a:rect l="l" t="t" r="r" b="b"/>
              <a:pathLst>
                <a:path w="885575" h="524926">
                  <a:moveTo>
                    <a:pt x="0" y="0"/>
                  </a:moveTo>
                  <a:lnTo>
                    <a:pt x="885575" y="0"/>
                  </a:lnTo>
                  <a:lnTo>
                    <a:pt x="885575" y="524926"/>
                  </a:lnTo>
                  <a:lnTo>
                    <a:pt x="0" y="524926"/>
                  </a:lnTo>
                  <a:close/>
                </a:path>
              </a:pathLst>
            </a:custGeom>
            <a:solidFill>
              <a:srgbClr val="C1D4D8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02302" y="5801138"/>
            <a:ext cx="2520667" cy="5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5"/>
              </a:lnSpc>
            </a:pPr>
            <a:r>
              <a:rPr lang="en-US" sz="1600" dirty="0">
                <a:solidFill>
                  <a:srgbClr val="6D4C44"/>
                </a:solidFill>
                <a:latin typeface="Gordita"/>
              </a:rPr>
              <a:t>AI-Powered Learning Management Systems (LMS)</a:t>
            </a:r>
          </a:p>
          <a:p>
            <a:pPr algn="ctr">
              <a:lnSpc>
                <a:spcPts val="1445"/>
              </a:lnSpc>
            </a:pPr>
            <a:endParaRPr lang="en-US" sz="1600" dirty="0">
              <a:solidFill>
                <a:srgbClr val="6D4C44"/>
              </a:solidFill>
              <a:latin typeface="Gordita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2203498" y="4954006"/>
            <a:ext cx="0" cy="462529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8" name="AutoShape 28"/>
          <p:cNvSpPr/>
          <p:nvPr/>
        </p:nvSpPr>
        <p:spPr>
          <a:xfrm flipH="1">
            <a:off x="4478911" y="4899923"/>
            <a:ext cx="4464" cy="563626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>
            <a:off x="4476638" y="4534707"/>
            <a:ext cx="0" cy="358243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8015855" y="4896922"/>
            <a:ext cx="2492221" cy="23598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400000">
            <a:off x="7758281" y="5190035"/>
            <a:ext cx="510686" cy="4464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 rot="5400000" flipV="1">
            <a:off x="10231301" y="5195011"/>
            <a:ext cx="551266" cy="2284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>
            <a:off x="9176333" y="4570384"/>
            <a:ext cx="11027" cy="358243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4" name="Group 34"/>
          <p:cNvGrpSpPr/>
          <p:nvPr/>
        </p:nvGrpSpPr>
        <p:grpSpPr>
          <a:xfrm>
            <a:off x="5352297" y="5457387"/>
            <a:ext cx="1353306" cy="769932"/>
            <a:chOff x="0" y="0"/>
            <a:chExt cx="820186" cy="4946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0186" cy="494690"/>
            </a:xfrm>
            <a:custGeom>
              <a:avLst/>
              <a:gdLst/>
              <a:ahLst/>
              <a:cxnLst/>
              <a:rect l="l" t="t" r="r" b="b"/>
              <a:pathLst>
                <a:path w="820186" h="494690">
                  <a:moveTo>
                    <a:pt x="0" y="0"/>
                  </a:moveTo>
                  <a:lnTo>
                    <a:pt x="820186" y="0"/>
                  </a:lnTo>
                  <a:lnTo>
                    <a:pt x="820186" y="494690"/>
                  </a:lnTo>
                  <a:lnTo>
                    <a:pt x="0" y="494690"/>
                  </a:lnTo>
                  <a:close/>
                </a:path>
              </a:pathLst>
            </a:custGeom>
            <a:solidFill>
              <a:srgbClr val="C1D4D8"/>
            </a:solidFill>
          </p:spPr>
        </p:sp>
      </p:grpSp>
      <p:sp>
        <p:nvSpPr>
          <p:cNvPr id="36" name="AutoShape 36"/>
          <p:cNvSpPr/>
          <p:nvPr/>
        </p:nvSpPr>
        <p:spPr>
          <a:xfrm flipH="1">
            <a:off x="5965264" y="4896922"/>
            <a:ext cx="4464" cy="563626"/>
          </a:xfrm>
          <a:prstGeom prst="line">
            <a:avLst/>
          </a:prstGeom>
          <a:ln w="9525" cap="flat">
            <a:solidFill>
              <a:srgbClr val="6D4C4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3837017" y="5633359"/>
            <a:ext cx="119100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"/>
              </a:lnSpc>
              <a:spcBef>
                <a:spcPct val="0"/>
              </a:spcBef>
            </a:pPr>
            <a:r>
              <a:rPr lang="en-US" sz="1610" dirty="0">
                <a:solidFill>
                  <a:srgbClr val="6D4C44"/>
                </a:solidFill>
                <a:latin typeface="Gordita"/>
              </a:rPr>
              <a:t>Adaptive Testing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63803" y="5525421"/>
            <a:ext cx="1210254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6"/>
              </a:lnSpc>
            </a:pPr>
            <a:r>
              <a:rPr lang="en-US" sz="1600" dirty="0">
                <a:solidFill>
                  <a:srgbClr val="6D4C44"/>
                </a:solidFill>
                <a:latin typeface="Gordita"/>
              </a:rPr>
              <a:t>Virtual Learning Assistants</a:t>
            </a:r>
          </a:p>
          <a:p>
            <a:pPr algn="ctr">
              <a:lnSpc>
                <a:spcPts val="1576"/>
              </a:lnSpc>
            </a:pPr>
            <a:endParaRPr lang="en-US" sz="1600" dirty="0">
              <a:solidFill>
                <a:srgbClr val="6D4C44"/>
              </a:solidFill>
              <a:latin typeface="Gordita"/>
            </a:endParaRPr>
          </a:p>
        </p:txBody>
      </p:sp>
      <p:pic>
        <p:nvPicPr>
          <p:cNvPr id="39" name="图片 7">
            <a:extLst>
              <a:ext uri="{FF2B5EF4-FFF2-40B4-BE49-F238E27FC236}">
                <a16:creationId xmlns:a16="http://schemas.microsoft.com/office/drawing/2014/main" xmlns="" id="{A0578C23-00FD-B6CA-94C4-BCF6CC525C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71" y="-25683"/>
            <a:ext cx="2904280" cy="1815175"/>
          </a:xfrm>
          <a:prstGeom prst="rect">
            <a:avLst/>
          </a:prstGeom>
        </p:spPr>
      </p:pic>
      <p:sp>
        <p:nvSpPr>
          <p:cNvPr id="40" name="Google Shape;93;p14">
            <a:extLst>
              <a:ext uri="{FF2B5EF4-FFF2-40B4-BE49-F238E27FC236}">
                <a16:creationId xmlns:a16="http://schemas.microsoft.com/office/drawing/2014/main" xmlns="" id="{BC8F2FBC-F144-851D-1F4F-156F7A0A4803}"/>
              </a:ext>
            </a:extLst>
          </p:cNvPr>
          <p:cNvSpPr/>
          <p:nvPr/>
        </p:nvSpPr>
        <p:spPr>
          <a:xfrm>
            <a:off x="4254551" y="136700"/>
            <a:ext cx="3826000" cy="60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b="1" dirty="0">
                <a:latin typeface="Comfortaa"/>
                <a:ea typeface="Comfortaa"/>
                <a:cs typeface="Comfortaa"/>
                <a:sym typeface="Comfortaa"/>
              </a:rPr>
              <a:t>Proposed Model</a:t>
            </a:r>
            <a:endParaRPr sz="2533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" name="Rectangle: Single Corner Rounded 41">
            <a:extLst>
              <a:ext uri="{FF2B5EF4-FFF2-40B4-BE49-F238E27FC236}">
                <a16:creationId xmlns:a16="http://schemas.microsoft.com/office/drawing/2014/main" xmlns="" id="{F1BE696D-F6E7-F6C7-7AB3-CDA23AA50CFE}"/>
              </a:ext>
            </a:extLst>
          </p:cNvPr>
          <p:cNvSpPr/>
          <p:nvPr/>
        </p:nvSpPr>
        <p:spPr>
          <a:xfrm>
            <a:off x="0" y="807163"/>
            <a:ext cx="4093366" cy="1268603"/>
          </a:xfrm>
          <a:prstGeom prst="round1Rect">
            <a:avLst/>
          </a:prstGeom>
          <a:solidFill>
            <a:schemeClr val="accent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are introducing an AI model that will be functioned inside a central Blockchain made for the University</a:t>
            </a:r>
          </a:p>
        </p:txBody>
      </p:sp>
      <p:sp>
        <p:nvSpPr>
          <p:cNvPr id="41" name="Scroll: Horizontal 40">
            <a:extLst>
              <a:ext uri="{FF2B5EF4-FFF2-40B4-BE49-F238E27FC236}">
                <a16:creationId xmlns:a16="http://schemas.microsoft.com/office/drawing/2014/main" xmlns="" id="{AD9F2870-349C-35BA-A227-793016B672C8}"/>
              </a:ext>
            </a:extLst>
          </p:cNvPr>
          <p:cNvSpPr/>
          <p:nvPr/>
        </p:nvSpPr>
        <p:spPr>
          <a:xfrm>
            <a:off x="5028026" y="1330359"/>
            <a:ext cx="4822324" cy="1039927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Students and Teachers will be connected with each other using this system</a:t>
            </a:r>
          </a:p>
        </p:txBody>
      </p:sp>
      <p:pic>
        <p:nvPicPr>
          <p:cNvPr id="43" name="Audio 4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106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91">
        <p:fade/>
      </p:transition>
    </mc:Choice>
    <mc:Fallback>
      <p:transition spd="med" advTm="10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4" grpId="0"/>
      <p:bldP spid="7" grpId="0"/>
      <p:bldP spid="12" grpId="0"/>
      <p:bldP spid="17" grpId="0"/>
      <p:bldP spid="20" grpId="0"/>
      <p:bldP spid="2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2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27201" y="1"/>
            <a:ext cx="4073238" cy="20158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/>
          <p:cNvGraphicFramePr/>
          <p:nvPr/>
        </p:nvGraphicFramePr>
        <p:xfrm>
          <a:off x="1509418" y="1108269"/>
          <a:ext cx="9020570" cy="550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Horizontal Scroll 4"/>
          <p:cNvSpPr/>
          <p:nvPr/>
        </p:nvSpPr>
        <p:spPr>
          <a:xfrm>
            <a:off x="7256830" y="1255658"/>
            <a:ext cx="4824333" cy="1676167"/>
          </a:xfrm>
          <a:prstGeom prst="horizontalScroll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AI-powered LMS can adapt to each student's learning style, pace, and preferences, and provide customized learning experiences based on their strengths and weaknesses.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7256829" y="3635692"/>
            <a:ext cx="4824333" cy="1830608"/>
          </a:xfrm>
          <a:prstGeom prst="horizontalScroll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AI-powered LMS can automate administrative tasks, such as grading, feedback, and communication, saving time for both students and instructors.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92364" y="2523347"/>
            <a:ext cx="4717920" cy="1676986"/>
          </a:xfrm>
          <a:prstGeom prst="horizontalScroll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AI-powered LMS can enhance student engagement by providing interactive and gamified learning experiences, personalized feedback, and targeted communication.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92364" y="4754467"/>
            <a:ext cx="4717920" cy="1832438"/>
          </a:xfrm>
          <a:prstGeom prst="horizontalScroll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F0502020204030204"/>
                <a:cs typeface="+mn-cs"/>
              </a:rPr>
              <a:t>AI-powered LMS can support students with disabilities or those who need additional assistance, by providing alternative formats for course materials, automated transcription, and captioning.</a:t>
            </a:r>
          </a:p>
        </p:txBody>
      </p:sp>
      <p:sp>
        <p:nvSpPr>
          <p:cNvPr id="9" name="Google Shape;206;p5"/>
          <p:cNvSpPr/>
          <p:nvPr/>
        </p:nvSpPr>
        <p:spPr>
          <a:xfrm>
            <a:off x="2451324" y="107123"/>
            <a:ext cx="8288593" cy="659776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glow rad="254000">
              <a:schemeClr val="accent1">
                <a:alpha val="88000"/>
              </a:schemeClr>
            </a:glo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AI-Powered Learning Management Systems (LMS)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5">
        <p:fade/>
      </p:transition>
    </mc:Choice>
    <mc:Fallback>
      <p:transition spd="med" advTm="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3|4.5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2.4|2.8|1.4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9573;"/>
  <p:tag name="TIMING" val="|20.2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9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5764"/>
      </a:accent1>
      <a:accent2>
        <a:srgbClr val="093E4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wlpdwww">
      <a:majorFont>
        <a:latin typeface="思源黑体" panose="020F0302020204030204"/>
        <a:ea typeface="思源黑体"/>
        <a:cs typeface=""/>
      </a:majorFont>
      <a:minorFont>
        <a:latin typeface="思源黑体" panose="020F0502020204030204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1155</Words>
  <Application>Microsoft Office PowerPoint</Application>
  <PresentationFormat>Widescreen</PresentationFormat>
  <Paragraphs>168</Paragraphs>
  <Slides>21</Slides>
  <Notes>2</Notes>
  <HiddenSlides>0</HiddenSlides>
  <MMClips>21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Arial</vt:lpstr>
      <vt:lpstr>Calibri</vt:lpstr>
      <vt:lpstr>Calibri Light</vt:lpstr>
      <vt:lpstr>Canva Sans Bold</vt:lpstr>
      <vt:lpstr>Comfortaa</vt:lpstr>
      <vt:lpstr>等线</vt:lpstr>
      <vt:lpstr>Gordita</vt:lpstr>
      <vt:lpstr>Gordita Bold</vt:lpstr>
      <vt:lpstr>Inter Bold</vt:lpstr>
      <vt:lpstr>Söhne</vt:lpstr>
      <vt:lpstr>Times New Roman</vt:lpstr>
      <vt:lpstr>思源宋体 CN Heavy</vt:lpstr>
      <vt:lpstr>思源宋体 CN Light</vt:lpstr>
      <vt:lpstr>思源宋体 CN SemiBold</vt:lpstr>
      <vt:lpstr>思源黑体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 alam</dc:creator>
  <cp:lastModifiedBy>Microsoft account</cp:lastModifiedBy>
  <cp:revision>30</cp:revision>
  <dcterms:created xsi:type="dcterms:W3CDTF">2023-05-06T02:12:29Z</dcterms:created>
  <dcterms:modified xsi:type="dcterms:W3CDTF">2023-05-14T22:46:37Z</dcterms:modified>
</cp:coreProperties>
</file>